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6"/>
  </p:notesMasterIdLst>
  <p:handoutMasterIdLst>
    <p:handoutMasterId r:id="rId27"/>
  </p:handoutMasterIdLst>
  <p:sldIdLst>
    <p:sldId id="321" r:id="rId2"/>
    <p:sldId id="297" r:id="rId3"/>
    <p:sldId id="303" r:id="rId4"/>
    <p:sldId id="326" r:id="rId5"/>
    <p:sldId id="343" r:id="rId6"/>
    <p:sldId id="344" r:id="rId7"/>
    <p:sldId id="345" r:id="rId8"/>
    <p:sldId id="346" r:id="rId9"/>
    <p:sldId id="347" r:id="rId10"/>
    <p:sldId id="348" r:id="rId11"/>
    <p:sldId id="349" r:id="rId12"/>
    <p:sldId id="350" r:id="rId13"/>
    <p:sldId id="352" r:id="rId14"/>
    <p:sldId id="327" r:id="rId15"/>
    <p:sldId id="315" r:id="rId16"/>
    <p:sldId id="323" r:id="rId17"/>
    <p:sldId id="324" r:id="rId18"/>
    <p:sldId id="353" r:id="rId19"/>
    <p:sldId id="314" r:id="rId20"/>
    <p:sldId id="355" r:id="rId21"/>
    <p:sldId id="356" r:id="rId22"/>
    <p:sldId id="351" r:id="rId23"/>
    <p:sldId id="357" r:id="rId24"/>
    <p:sldId id="358" r:id="rId25"/>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berto Migliucci" initials="AM"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0303"/>
    <a:srgbClr val="B2B2B2"/>
    <a:srgbClr val="FFCCCC"/>
    <a:srgbClr val="FF7C80"/>
    <a:srgbClr val="FF898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841" autoAdjust="0"/>
    <p:restoredTop sz="96433" autoAdjust="0"/>
  </p:normalViewPr>
  <p:slideViewPr>
    <p:cSldViewPr snapToGrid="0" snapToObjects="1">
      <p:cViewPr varScale="1">
        <p:scale>
          <a:sx n="109" d="100"/>
          <a:sy n="109" d="100"/>
        </p:scale>
        <p:origin x="1218" y="96"/>
      </p:cViewPr>
      <p:guideLst>
        <p:guide orient="horz" pos="2160"/>
        <p:guide pos="2880"/>
      </p:guideLst>
    </p:cSldViewPr>
  </p:slideViewPr>
  <p:outlineViewPr>
    <p:cViewPr>
      <p:scale>
        <a:sx n="33" d="100"/>
        <a:sy n="33" d="100"/>
      </p:scale>
      <p:origin x="0" y="-31620"/>
    </p:cViewPr>
  </p:outlin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2869" cy="466725"/>
          </a:xfrm>
          <a:prstGeom prst="rect">
            <a:avLst/>
          </a:prstGeom>
        </p:spPr>
        <p:txBody>
          <a:bodyPr vert="horz" lIns="91266" tIns="45633" rIns="91266" bIns="45633" rtlCol="0"/>
          <a:lstStyle>
            <a:lvl1pPr algn="l">
              <a:defRPr sz="1200"/>
            </a:lvl1pPr>
          </a:lstStyle>
          <a:p>
            <a:endParaRPr lang="en-US"/>
          </a:p>
        </p:txBody>
      </p:sp>
      <p:sp>
        <p:nvSpPr>
          <p:cNvPr id="3" name="Date Placeholder 2"/>
          <p:cNvSpPr>
            <a:spLocks noGrp="1"/>
          </p:cNvSpPr>
          <p:nvPr>
            <p:ph type="dt" sz="quarter" idx="1"/>
          </p:nvPr>
        </p:nvSpPr>
        <p:spPr>
          <a:xfrm>
            <a:off x="3978651" y="1"/>
            <a:ext cx="3042868" cy="466725"/>
          </a:xfrm>
          <a:prstGeom prst="rect">
            <a:avLst/>
          </a:prstGeom>
        </p:spPr>
        <p:txBody>
          <a:bodyPr vert="horz" lIns="91266" tIns="45633" rIns="91266" bIns="45633" rtlCol="0"/>
          <a:lstStyle>
            <a:lvl1pPr algn="r">
              <a:defRPr sz="1200"/>
            </a:lvl1pPr>
          </a:lstStyle>
          <a:p>
            <a:fld id="{95E67116-80FE-4694-8778-5CD18953F919}" type="datetimeFigureOut">
              <a:rPr lang="en-US" smtClean="0"/>
              <a:t>4/25/2016</a:t>
            </a:fld>
            <a:endParaRPr lang="en-US"/>
          </a:p>
        </p:txBody>
      </p:sp>
      <p:sp>
        <p:nvSpPr>
          <p:cNvPr id="4" name="Footer Placeholder 3"/>
          <p:cNvSpPr>
            <a:spLocks noGrp="1"/>
          </p:cNvSpPr>
          <p:nvPr>
            <p:ph type="ftr" sz="quarter" idx="2"/>
          </p:nvPr>
        </p:nvSpPr>
        <p:spPr>
          <a:xfrm>
            <a:off x="1" y="8842375"/>
            <a:ext cx="3042869" cy="466725"/>
          </a:xfrm>
          <a:prstGeom prst="rect">
            <a:avLst/>
          </a:prstGeom>
        </p:spPr>
        <p:txBody>
          <a:bodyPr vert="horz" lIns="91266" tIns="45633" rIns="91266" bIns="45633" rtlCol="0" anchor="b"/>
          <a:lstStyle>
            <a:lvl1pPr algn="l">
              <a:defRPr sz="1200"/>
            </a:lvl1pPr>
          </a:lstStyle>
          <a:p>
            <a:endParaRPr lang="en-US"/>
          </a:p>
        </p:txBody>
      </p:sp>
      <p:sp>
        <p:nvSpPr>
          <p:cNvPr id="5" name="Slide Number Placeholder 4"/>
          <p:cNvSpPr>
            <a:spLocks noGrp="1"/>
          </p:cNvSpPr>
          <p:nvPr>
            <p:ph type="sldNum" sz="quarter" idx="3"/>
          </p:nvPr>
        </p:nvSpPr>
        <p:spPr>
          <a:xfrm>
            <a:off x="3978651" y="8842375"/>
            <a:ext cx="3042868" cy="466725"/>
          </a:xfrm>
          <a:prstGeom prst="rect">
            <a:avLst/>
          </a:prstGeom>
        </p:spPr>
        <p:txBody>
          <a:bodyPr vert="horz" lIns="91266" tIns="45633" rIns="91266" bIns="45633" rtlCol="0" anchor="b"/>
          <a:lstStyle>
            <a:lvl1pPr algn="r">
              <a:defRPr sz="1200"/>
            </a:lvl1pPr>
          </a:lstStyle>
          <a:p>
            <a:fld id="{F1F6A652-A2C9-4CC4-A2A2-2C7F0E84091C}" type="slidenum">
              <a:rPr lang="en-US" smtClean="0"/>
              <a:t>‹#›</a:t>
            </a:fld>
            <a:endParaRPr lang="en-US"/>
          </a:p>
        </p:txBody>
      </p:sp>
    </p:spTree>
    <p:extLst>
      <p:ext uri="{BB962C8B-B14F-4D97-AF65-F5344CB8AC3E}">
        <p14:creationId xmlns:p14="http://schemas.microsoft.com/office/powerpoint/2010/main" val="16953583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2869" cy="465138"/>
          </a:xfrm>
          <a:prstGeom prst="rect">
            <a:avLst/>
          </a:prstGeom>
        </p:spPr>
        <p:txBody>
          <a:bodyPr vert="horz" lIns="91266" tIns="45633" rIns="91266" bIns="45633" rtlCol="0"/>
          <a:lstStyle>
            <a:lvl1pPr algn="l">
              <a:defRPr sz="1200"/>
            </a:lvl1pPr>
          </a:lstStyle>
          <a:p>
            <a:endParaRPr lang="en-US" dirty="0"/>
          </a:p>
        </p:txBody>
      </p:sp>
      <p:sp>
        <p:nvSpPr>
          <p:cNvPr id="3" name="Date Placeholder 2"/>
          <p:cNvSpPr>
            <a:spLocks noGrp="1"/>
          </p:cNvSpPr>
          <p:nvPr>
            <p:ph type="dt" idx="1"/>
          </p:nvPr>
        </p:nvSpPr>
        <p:spPr>
          <a:xfrm>
            <a:off x="3978651" y="0"/>
            <a:ext cx="3042868" cy="465138"/>
          </a:xfrm>
          <a:prstGeom prst="rect">
            <a:avLst/>
          </a:prstGeom>
        </p:spPr>
        <p:txBody>
          <a:bodyPr vert="horz" lIns="91266" tIns="45633" rIns="91266" bIns="45633" rtlCol="0"/>
          <a:lstStyle>
            <a:lvl1pPr algn="r">
              <a:defRPr sz="1200"/>
            </a:lvl1pPr>
          </a:lstStyle>
          <a:p>
            <a:fld id="{75ECD5CD-584B-1747-9B12-275ACB19D2DA}" type="datetimeFigureOut">
              <a:rPr lang="en-US" smtClean="0"/>
              <a:t>4/25/2016</a:t>
            </a:fld>
            <a:endParaRPr lang="en-US" dirty="0"/>
          </a:p>
        </p:txBody>
      </p:sp>
      <p:sp>
        <p:nvSpPr>
          <p:cNvPr id="4" name="Slide Image Placeholder 3"/>
          <p:cNvSpPr>
            <a:spLocks noGrp="1" noRot="1" noChangeAspect="1"/>
          </p:cNvSpPr>
          <p:nvPr>
            <p:ph type="sldImg" idx="2"/>
          </p:nvPr>
        </p:nvSpPr>
        <p:spPr>
          <a:xfrm>
            <a:off x="1184275" y="698500"/>
            <a:ext cx="4656138" cy="3490913"/>
          </a:xfrm>
          <a:prstGeom prst="rect">
            <a:avLst/>
          </a:prstGeom>
          <a:noFill/>
          <a:ln w="12700">
            <a:solidFill>
              <a:prstClr val="black"/>
            </a:solidFill>
          </a:ln>
        </p:spPr>
        <p:txBody>
          <a:bodyPr vert="horz" lIns="91266" tIns="45633" rIns="91266" bIns="45633" rtlCol="0" anchor="ctr"/>
          <a:lstStyle/>
          <a:p>
            <a:endParaRPr lang="en-US" dirty="0"/>
          </a:p>
        </p:txBody>
      </p:sp>
      <p:sp>
        <p:nvSpPr>
          <p:cNvPr id="5" name="Notes Placeholder 4"/>
          <p:cNvSpPr>
            <a:spLocks noGrp="1"/>
          </p:cNvSpPr>
          <p:nvPr>
            <p:ph type="body" sz="quarter" idx="3"/>
          </p:nvPr>
        </p:nvSpPr>
        <p:spPr>
          <a:xfrm>
            <a:off x="701837" y="4421188"/>
            <a:ext cx="5619429" cy="4189412"/>
          </a:xfrm>
          <a:prstGeom prst="rect">
            <a:avLst/>
          </a:prstGeom>
        </p:spPr>
        <p:txBody>
          <a:bodyPr vert="horz" lIns="91266" tIns="45633" rIns="91266" bIns="4563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42376"/>
            <a:ext cx="3042869" cy="465138"/>
          </a:xfrm>
          <a:prstGeom prst="rect">
            <a:avLst/>
          </a:prstGeom>
        </p:spPr>
        <p:txBody>
          <a:bodyPr vert="horz" lIns="91266" tIns="45633" rIns="91266" bIns="4563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651" y="8842376"/>
            <a:ext cx="3042868" cy="465138"/>
          </a:xfrm>
          <a:prstGeom prst="rect">
            <a:avLst/>
          </a:prstGeom>
        </p:spPr>
        <p:txBody>
          <a:bodyPr vert="horz" lIns="91266" tIns="45633" rIns="91266" bIns="45633" rtlCol="0" anchor="b"/>
          <a:lstStyle>
            <a:lvl1pPr algn="r">
              <a:defRPr sz="1200"/>
            </a:lvl1pPr>
          </a:lstStyle>
          <a:p>
            <a:fld id="{7098C1F9-25F5-5241-8007-C766AC94E399}" type="slidenum">
              <a:rPr lang="en-US" smtClean="0"/>
              <a:t>‹#›</a:t>
            </a:fld>
            <a:endParaRPr lang="en-US" dirty="0"/>
          </a:p>
        </p:txBody>
      </p:sp>
    </p:spTree>
    <p:extLst>
      <p:ext uri="{BB962C8B-B14F-4D97-AF65-F5344CB8AC3E}">
        <p14:creationId xmlns:p14="http://schemas.microsoft.com/office/powerpoint/2010/main" val="9124717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98C1F9-25F5-5241-8007-C766AC94E399}" type="slidenum">
              <a:rPr lang="en-US" smtClean="0"/>
              <a:t>1</a:t>
            </a:fld>
            <a:endParaRPr lang="en-US" dirty="0"/>
          </a:p>
        </p:txBody>
      </p:sp>
    </p:spTree>
    <p:extLst>
      <p:ext uri="{BB962C8B-B14F-4D97-AF65-F5344CB8AC3E}">
        <p14:creationId xmlns:p14="http://schemas.microsoft.com/office/powerpoint/2010/main" val="935494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98C1F9-25F5-5241-8007-C766AC94E399}" type="slidenum">
              <a:rPr lang="en-US" smtClean="0"/>
              <a:t>2</a:t>
            </a:fld>
            <a:endParaRPr lang="en-US" dirty="0"/>
          </a:p>
        </p:txBody>
      </p:sp>
    </p:spTree>
    <p:extLst>
      <p:ext uri="{BB962C8B-B14F-4D97-AF65-F5344CB8AC3E}">
        <p14:creationId xmlns:p14="http://schemas.microsoft.com/office/powerpoint/2010/main" val="567464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19DC4F-EA78-4D5B-B2D6-82B9EDEB695E}"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4229350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19DC4F-EA78-4D5B-B2D6-82B9EDEB695E}"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5138784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19DC4F-EA78-4D5B-B2D6-82B9EDEB695E}"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40685061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E3AD6E-F4D1-41D4-8478-FE56B504B1CA}" type="datetime1">
              <a:rPr lang="en-US" smtClean="0"/>
              <a:t>4/25/2016</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9648F39E-9C37-485F-AC97-16BB4BDF9F49}" type="slidenum">
              <a:rPr kumimoji="0" lang="en-US" smtClean="0"/>
              <a:t>‹#›</a:t>
            </a:fld>
            <a:endParaRPr kumimoji="0" lang="en-US" dirty="0"/>
          </a:p>
        </p:txBody>
      </p:sp>
      <p:sp>
        <p:nvSpPr>
          <p:cNvPr id="7" name="Rectangle 6"/>
          <p:cNvSpPr/>
          <p:nvPr userDrawn="1"/>
        </p:nvSpPr>
        <p:spPr>
          <a:xfrm>
            <a:off x="0" y="144381"/>
            <a:ext cx="9144000" cy="3383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TextBox 21"/>
          <p:cNvSpPr txBox="1"/>
          <p:nvPr userDrawn="1"/>
        </p:nvSpPr>
        <p:spPr>
          <a:xfrm>
            <a:off x="5300133" y="212726"/>
            <a:ext cx="3761729"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i="1" dirty="0">
                <a:solidFill>
                  <a:schemeClr val="bg1"/>
                </a:solidFill>
              </a:rPr>
              <a:t>Connecting private and public companies with investors worldwide</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
        <p:nvSpPr>
          <p:cNvPr id="12" name="TextBox 11"/>
          <p:cNvSpPr txBox="1"/>
          <p:nvPr userDrawn="1"/>
        </p:nvSpPr>
        <p:spPr>
          <a:xfrm>
            <a:off x="981447" y="116275"/>
            <a:ext cx="1342653" cy="400110"/>
          </a:xfrm>
          <a:prstGeom prst="rect">
            <a:avLst/>
          </a:prstGeom>
          <a:noFill/>
        </p:spPr>
        <p:txBody>
          <a:bodyPr wrap="square" rtlCol="0">
            <a:spAutoFit/>
          </a:bodyPr>
          <a:lstStyle/>
          <a:p>
            <a:r>
              <a:rPr lang="en-US" sz="2000" b="0" dirty="0" smtClean="0">
                <a:solidFill>
                  <a:schemeClr val="bg1"/>
                </a:solidFill>
                <a:latin typeface="Acumin Pro Condensed" panose="020B0506020202020204" pitchFamily="34" charset="0"/>
              </a:rPr>
              <a:t>International</a:t>
            </a:r>
            <a:endParaRPr lang="en-US" sz="2000" b="0" dirty="0">
              <a:solidFill>
                <a:schemeClr val="bg1"/>
              </a:solidFill>
              <a:latin typeface="Acumin Pro Condensed" panose="020B0506020202020204" pitchFamily="34" charset="0"/>
            </a:endParaRPr>
          </a:p>
        </p:txBody>
      </p:sp>
    </p:spTree>
    <p:extLst>
      <p:ext uri="{BB962C8B-B14F-4D97-AF65-F5344CB8AC3E}">
        <p14:creationId xmlns:p14="http://schemas.microsoft.com/office/powerpoint/2010/main" val="16342909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F6F4C4-5DBA-4774-9743-576F3335DC0E}" type="datetime1">
              <a:rPr lang="en-US" smtClean="0"/>
              <a:t>4/25/2016</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9648F39E-9C37-485F-AC97-16BB4BDF9F49}" type="slidenum">
              <a:rPr kumimoji="0" lang="en-US" smtClean="0"/>
              <a:t>‹#›</a:t>
            </a:fld>
            <a:endParaRPr kumimoji="0" lang="en-US" dirty="0"/>
          </a:p>
        </p:txBody>
      </p:sp>
      <p:sp>
        <p:nvSpPr>
          <p:cNvPr id="7" name="Rectangle 6"/>
          <p:cNvSpPr/>
          <p:nvPr userDrawn="1"/>
        </p:nvSpPr>
        <p:spPr>
          <a:xfrm>
            <a:off x="0" y="144381"/>
            <a:ext cx="9144000" cy="3383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TextBox 21"/>
          <p:cNvSpPr txBox="1"/>
          <p:nvPr userDrawn="1"/>
        </p:nvSpPr>
        <p:spPr>
          <a:xfrm>
            <a:off x="4758267" y="212726"/>
            <a:ext cx="4303595"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i="1" dirty="0">
                <a:solidFill>
                  <a:schemeClr val="bg1"/>
                </a:solidFill>
              </a:rPr>
              <a:t>Connecting private and public companies with investors worldwide</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
        <p:nvSpPr>
          <p:cNvPr id="12" name="TextBox 11"/>
          <p:cNvSpPr txBox="1"/>
          <p:nvPr userDrawn="1"/>
        </p:nvSpPr>
        <p:spPr>
          <a:xfrm>
            <a:off x="981447" y="116275"/>
            <a:ext cx="1342653" cy="400110"/>
          </a:xfrm>
          <a:prstGeom prst="rect">
            <a:avLst/>
          </a:prstGeom>
          <a:noFill/>
        </p:spPr>
        <p:txBody>
          <a:bodyPr wrap="square" rtlCol="0">
            <a:spAutoFit/>
          </a:bodyPr>
          <a:lstStyle/>
          <a:p>
            <a:r>
              <a:rPr lang="en-US" sz="2000" b="0" dirty="0" smtClean="0">
                <a:solidFill>
                  <a:schemeClr val="bg1"/>
                </a:solidFill>
                <a:latin typeface="Arial Narrow" panose="020B0606020202030204" pitchFamily="34" charset="0"/>
              </a:rPr>
              <a:t>International</a:t>
            </a:r>
            <a:endParaRPr lang="en-US" sz="2000" b="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80117627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5FE526-7879-4115-AB4A-E20F98EC401E}" type="datetime1">
              <a:rPr lang="en-US" smtClean="0"/>
              <a:t>4/25/2016</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9648F39E-9C37-485F-AC97-16BB4BDF9F49}" type="slidenum">
              <a:rPr kumimoji="0" lang="en-US" smtClean="0"/>
              <a:t>‹#›</a:t>
            </a:fld>
            <a:endParaRPr kumimoji="0" lang="en-US" dirty="0"/>
          </a:p>
        </p:txBody>
      </p:sp>
      <p:sp>
        <p:nvSpPr>
          <p:cNvPr id="7" name="Rectangle 6"/>
          <p:cNvSpPr/>
          <p:nvPr userDrawn="1"/>
        </p:nvSpPr>
        <p:spPr>
          <a:xfrm>
            <a:off x="0" y="144381"/>
            <a:ext cx="9144000" cy="3383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TextBox 21"/>
          <p:cNvSpPr txBox="1"/>
          <p:nvPr userDrawn="1"/>
        </p:nvSpPr>
        <p:spPr>
          <a:xfrm>
            <a:off x="4758267" y="212726"/>
            <a:ext cx="4303595"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i="1" dirty="0">
                <a:solidFill>
                  <a:schemeClr val="bg1"/>
                </a:solidFill>
              </a:rPr>
              <a:t>Connecting private and public companies with investors worldwide</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
        <p:nvSpPr>
          <p:cNvPr id="12" name="TextBox 11"/>
          <p:cNvSpPr txBox="1"/>
          <p:nvPr userDrawn="1"/>
        </p:nvSpPr>
        <p:spPr>
          <a:xfrm>
            <a:off x="981447" y="116275"/>
            <a:ext cx="1342653" cy="400110"/>
          </a:xfrm>
          <a:prstGeom prst="rect">
            <a:avLst/>
          </a:prstGeom>
          <a:noFill/>
        </p:spPr>
        <p:txBody>
          <a:bodyPr wrap="square" rtlCol="0">
            <a:spAutoFit/>
          </a:bodyPr>
          <a:lstStyle/>
          <a:p>
            <a:r>
              <a:rPr lang="en-US" sz="2000" b="0" dirty="0" smtClean="0">
                <a:solidFill>
                  <a:schemeClr val="bg1"/>
                </a:solidFill>
                <a:latin typeface="Arial Narrow" panose="020B0606020202030204" pitchFamily="34" charset="0"/>
              </a:rPr>
              <a:t>International</a:t>
            </a:r>
            <a:endParaRPr lang="en-US" sz="2000" b="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22424337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691A0FC1-A6C8-4A44-92B6-ECC90E38355A}" type="datetime1">
              <a:rPr lang="en-US" smtClean="0"/>
              <a:t>4/25/2016</a:t>
            </a:fld>
            <a:endParaRPr lang="en-US" dirty="0"/>
          </a:p>
        </p:txBody>
      </p:sp>
      <p:sp>
        <p:nvSpPr>
          <p:cNvPr id="8" name="Footer Placeholder 7"/>
          <p:cNvSpPr>
            <a:spLocks noGrp="1"/>
          </p:cNvSpPr>
          <p:nvPr>
            <p:ph type="ftr" sz="quarter" idx="11"/>
          </p:nvPr>
        </p:nvSpPr>
        <p:spPr/>
        <p:txBody>
          <a:bodyPr/>
          <a:lstStyle/>
          <a:p>
            <a:endParaRPr kumimoji="0" lang="en-US" dirty="0"/>
          </a:p>
        </p:txBody>
      </p:sp>
      <p:sp>
        <p:nvSpPr>
          <p:cNvPr id="9" name="Slide Number Placeholder 8"/>
          <p:cNvSpPr>
            <a:spLocks noGrp="1"/>
          </p:cNvSpPr>
          <p:nvPr>
            <p:ph type="sldNum" sz="quarter" idx="12"/>
          </p:nvPr>
        </p:nvSpPr>
        <p:spPr/>
        <p:txBody>
          <a:bodyPr/>
          <a:lstStyle/>
          <a:p>
            <a:fld id="{9648F39E-9C37-485F-AC97-16BB4BDF9F49}" type="slidenum">
              <a:rPr kumimoji="0" lang="en-US" smtClean="0"/>
              <a:t>‹#›</a:t>
            </a:fld>
            <a:endParaRPr kumimoji="0" lang="en-US"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3" name="Rectangle 12"/>
          <p:cNvSpPr/>
          <p:nvPr userDrawn="1"/>
        </p:nvSpPr>
        <p:spPr>
          <a:xfrm>
            <a:off x="0" y="144381"/>
            <a:ext cx="9144000" cy="3383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4" name="TextBox 21"/>
          <p:cNvSpPr txBox="1"/>
          <p:nvPr userDrawn="1"/>
        </p:nvSpPr>
        <p:spPr>
          <a:xfrm>
            <a:off x="4758267" y="212726"/>
            <a:ext cx="4303595"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i="1" dirty="0">
                <a:solidFill>
                  <a:schemeClr val="bg1"/>
                </a:solidFill>
              </a:rPr>
              <a:t>Connecting private and public companies with investors worldwide</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
        <p:nvSpPr>
          <p:cNvPr id="16" name="TextBox 15"/>
          <p:cNvSpPr txBox="1"/>
          <p:nvPr userDrawn="1"/>
        </p:nvSpPr>
        <p:spPr>
          <a:xfrm>
            <a:off x="981447" y="116275"/>
            <a:ext cx="1342653" cy="400110"/>
          </a:xfrm>
          <a:prstGeom prst="rect">
            <a:avLst/>
          </a:prstGeom>
          <a:noFill/>
        </p:spPr>
        <p:txBody>
          <a:bodyPr wrap="square" rtlCol="0">
            <a:spAutoFit/>
          </a:bodyPr>
          <a:lstStyle/>
          <a:p>
            <a:r>
              <a:rPr lang="en-US" sz="2000" b="0" dirty="0" smtClean="0">
                <a:solidFill>
                  <a:schemeClr val="bg1"/>
                </a:solidFill>
                <a:latin typeface="Arial Narrow" panose="020B0606020202030204" pitchFamily="34" charset="0"/>
              </a:rPr>
              <a:t>International</a:t>
            </a:r>
            <a:endParaRPr lang="en-US" sz="2000" b="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415637344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4DB50D-2961-4F32-8EBA-52FA4D51DCB5}" type="datetime1">
              <a:rPr lang="en-US" smtClean="0"/>
              <a:t>4/25/2016</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lvl1pPr>
              <a:defRPr sz="1100" b="1"/>
            </a:lvl1pPr>
          </a:lstStyle>
          <a:p>
            <a:fld id="{9648F39E-9C37-485F-AC97-16BB4BDF9F49}" type="slidenum">
              <a:rPr lang="en-US" smtClean="0"/>
              <a:pPr/>
              <a:t>‹#›</a:t>
            </a:fld>
            <a:endParaRPr lang="en-US" dirty="0"/>
          </a:p>
        </p:txBody>
      </p:sp>
      <p:sp>
        <p:nvSpPr>
          <p:cNvPr id="7" name="Rectangle 6"/>
          <p:cNvSpPr/>
          <p:nvPr userDrawn="1"/>
        </p:nvSpPr>
        <p:spPr>
          <a:xfrm>
            <a:off x="0" y="144381"/>
            <a:ext cx="9144000" cy="3383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TextBox 21"/>
          <p:cNvSpPr txBox="1"/>
          <p:nvPr userDrawn="1"/>
        </p:nvSpPr>
        <p:spPr>
          <a:xfrm>
            <a:off x="5034492" y="187196"/>
            <a:ext cx="4303595"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i="1" dirty="0">
                <a:solidFill>
                  <a:schemeClr val="bg1"/>
                </a:solidFill>
              </a:rPr>
              <a:t>Connecting private and public companies with investors worldwide</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
        <p:nvSpPr>
          <p:cNvPr id="11" name="TextBox 10"/>
          <p:cNvSpPr txBox="1"/>
          <p:nvPr userDrawn="1"/>
        </p:nvSpPr>
        <p:spPr>
          <a:xfrm>
            <a:off x="981447" y="116275"/>
            <a:ext cx="1342653" cy="400110"/>
          </a:xfrm>
          <a:prstGeom prst="rect">
            <a:avLst/>
          </a:prstGeom>
          <a:noFill/>
        </p:spPr>
        <p:txBody>
          <a:bodyPr wrap="square" rtlCol="0">
            <a:spAutoFit/>
          </a:bodyPr>
          <a:lstStyle/>
          <a:p>
            <a:r>
              <a:rPr lang="en-US" sz="2000" b="0" dirty="0" smtClean="0">
                <a:solidFill>
                  <a:schemeClr val="bg1"/>
                </a:solidFill>
                <a:latin typeface="Arial Narrow" panose="020B0606020202030204" pitchFamily="34" charset="0"/>
              </a:rPr>
              <a:t>International</a:t>
            </a:r>
            <a:endParaRPr lang="en-US" sz="2000" b="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19607745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F95B48-B14F-4E0C-B373-40FC98AFD2BF}" type="datetime1">
              <a:rPr lang="en-US" smtClean="0"/>
              <a:t>4/25/2016</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9648F39E-9C37-485F-AC97-16BB4BDF9F49}" type="slidenum">
              <a:rPr kumimoji="0" lang="en-US" smtClean="0"/>
              <a:t>‹#›</a:t>
            </a:fld>
            <a:endParaRPr kumimoji="0" lang="en-US" dirty="0"/>
          </a:p>
        </p:txBody>
      </p:sp>
      <p:sp>
        <p:nvSpPr>
          <p:cNvPr id="7" name="Rectangle 6"/>
          <p:cNvSpPr/>
          <p:nvPr userDrawn="1"/>
        </p:nvSpPr>
        <p:spPr>
          <a:xfrm>
            <a:off x="0" y="144381"/>
            <a:ext cx="9144000" cy="3383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TextBox 21"/>
          <p:cNvSpPr txBox="1"/>
          <p:nvPr userDrawn="1"/>
        </p:nvSpPr>
        <p:spPr>
          <a:xfrm>
            <a:off x="4758267" y="212726"/>
            <a:ext cx="4303595"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i="1" dirty="0">
                <a:solidFill>
                  <a:schemeClr val="bg1"/>
                </a:solidFill>
              </a:rPr>
              <a:t>Connecting private and public companies with investors worldwide</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
        <p:nvSpPr>
          <p:cNvPr id="11" name="TextBox 10"/>
          <p:cNvSpPr txBox="1"/>
          <p:nvPr userDrawn="1"/>
        </p:nvSpPr>
        <p:spPr>
          <a:xfrm>
            <a:off x="981447" y="116275"/>
            <a:ext cx="1342653" cy="400110"/>
          </a:xfrm>
          <a:prstGeom prst="rect">
            <a:avLst/>
          </a:prstGeom>
          <a:noFill/>
        </p:spPr>
        <p:txBody>
          <a:bodyPr wrap="square" rtlCol="0">
            <a:spAutoFit/>
          </a:bodyPr>
          <a:lstStyle/>
          <a:p>
            <a:r>
              <a:rPr lang="en-US" sz="2000" b="0" dirty="0" smtClean="0">
                <a:solidFill>
                  <a:schemeClr val="bg1"/>
                </a:solidFill>
                <a:latin typeface="Arial Narrow" panose="020B0606020202030204" pitchFamily="34" charset="0"/>
              </a:rPr>
              <a:t>International</a:t>
            </a:r>
            <a:endParaRPr lang="en-US" sz="2000" b="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26953440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4E9EF3A-B9F4-4EA6-8B3F-7974ADF4014A}" type="datetime1">
              <a:rPr lang="en-US" smtClean="0"/>
              <a:t>4/25/2016</a:t>
            </a:fld>
            <a:endParaRPr lang="en-US" dirty="0"/>
          </a:p>
        </p:txBody>
      </p:sp>
      <p:sp>
        <p:nvSpPr>
          <p:cNvPr id="6" name="Footer Placeholder 5"/>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lvl1pPr>
              <a:defRPr sz="1050" b="1"/>
            </a:lvl1pPr>
          </a:lstStyle>
          <a:p>
            <a:fld id="{9648F39E-9C37-485F-AC97-16BB4BDF9F49}" type="slidenum">
              <a:rPr lang="en-US" smtClean="0"/>
              <a:pPr/>
              <a:t>‹#›</a:t>
            </a:fld>
            <a:endParaRPr lang="en-US" dirty="0"/>
          </a:p>
        </p:txBody>
      </p:sp>
      <p:sp>
        <p:nvSpPr>
          <p:cNvPr id="8" name="Rectangle 7"/>
          <p:cNvSpPr/>
          <p:nvPr userDrawn="1"/>
        </p:nvSpPr>
        <p:spPr>
          <a:xfrm>
            <a:off x="0" y="144381"/>
            <a:ext cx="9144000" cy="3383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TextBox 21"/>
          <p:cNvSpPr txBox="1"/>
          <p:nvPr userDrawn="1"/>
        </p:nvSpPr>
        <p:spPr>
          <a:xfrm>
            <a:off x="4758267" y="212726"/>
            <a:ext cx="4303595"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i="1" dirty="0">
                <a:solidFill>
                  <a:schemeClr val="bg1"/>
                </a:solidFill>
              </a:rPr>
              <a:t>Connecting private and public companies with investors worldwide</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
        <p:nvSpPr>
          <p:cNvPr id="13" name="TextBox 12"/>
          <p:cNvSpPr txBox="1"/>
          <p:nvPr userDrawn="1"/>
        </p:nvSpPr>
        <p:spPr>
          <a:xfrm>
            <a:off x="981447" y="116275"/>
            <a:ext cx="1342653" cy="400110"/>
          </a:xfrm>
          <a:prstGeom prst="rect">
            <a:avLst/>
          </a:prstGeom>
          <a:noFill/>
        </p:spPr>
        <p:txBody>
          <a:bodyPr wrap="square" rtlCol="0">
            <a:spAutoFit/>
          </a:bodyPr>
          <a:lstStyle/>
          <a:p>
            <a:r>
              <a:rPr lang="en-US" sz="2000" b="0" dirty="0" smtClean="0">
                <a:solidFill>
                  <a:schemeClr val="bg1"/>
                </a:solidFill>
                <a:latin typeface="Arial Narrow" panose="020B0606020202030204" pitchFamily="34" charset="0"/>
              </a:rPr>
              <a:t>International</a:t>
            </a:r>
            <a:endParaRPr lang="en-US" sz="2000" b="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385456364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445D827-37FF-4FB3-B74D-1114D392EB11}" type="datetime1">
              <a:rPr lang="en-US" smtClean="0"/>
              <a:t>4/25/2016</a:t>
            </a:fld>
            <a:endParaRPr lang="en-US" dirty="0"/>
          </a:p>
        </p:txBody>
      </p:sp>
      <p:sp>
        <p:nvSpPr>
          <p:cNvPr id="8" name="Footer Placeholder 7"/>
          <p:cNvSpPr>
            <a:spLocks noGrp="1"/>
          </p:cNvSpPr>
          <p:nvPr>
            <p:ph type="ftr" sz="quarter" idx="11"/>
          </p:nvPr>
        </p:nvSpPr>
        <p:spPr/>
        <p:txBody>
          <a:bodyPr/>
          <a:lstStyle/>
          <a:p>
            <a:endParaRPr kumimoji="0" lang="en-US" dirty="0"/>
          </a:p>
        </p:txBody>
      </p:sp>
      <p:sp>
        <p:nvSpPr>
          <p:cNvPr id="9" name="Slide Number Placeholder 8"/>
          <p:cNvSpPr>
            <a:spLocks noGrp="1"/>
          </p:cNvSpPr>
          <p:nvPr>
            <p:ph type="sldNum" sz="quarter" idx="12"/>
          </p:nvPr>
        </p:nvSpPr>
        <p:spPr/>
        <p:txBody>
          <a:bodyPr/>
          <a:lstStyle/>
          <a:p>
            <a:fld id="{9648F39E-9C37-485F-AC97-16BB4BDF9F49}" type="slidenum">
              <a:rPr kumimoji="0" lang="en-US" smtClean="0"/>
              <a:t>‹#›</a:t>
            </a:fld>
            <a:endParaRPr kumimoji="0" lang="en-US" dirty="0"/>
          </a:p>
        </p:txBody>
      </p:sp>
      <p:sp>
        <p:nvSpPr>
          <p:cNvPr id="10" name="Rectangle 9"/>
          <p:cNvSpPr/>
          <p:nvPr userDrawn="1"/>
        </p:nvSpPr>
        <p:spPr>
          <a:xfrm>
            <a:off x="0" y="144381"/>
            <a:ext cx="9144000" cy="3383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1" name="TextBox 21"/>
          <p:cNvSpPr txBox="1"/>
          <p:nvPr userDrawn="1"/>
        </p:nvSpPr>
        <p:spPr>
          <a:xfrm>
            <a:off x="4758267" y="212726"/>
            <a:ext cx="4303595"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i="1" dirty="0">
                <a:solidFill>
                  <a:schemeClr val="bg1"/>
                </a:solidFill>
              </a:rPr>
              <a:t>Connecting private and public companies with investors worldwide</a:t>
            </a:r>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
        <p:nvSpPr>
          <p:cNvPr id="15" name="TextBox 14"/>
          <p:cNvSpPr txBox="1"/>
          <p:nvPr userDrawn="1"/>
        </p:nvSpPr>
        <p:spPr>
          <a:xfrm>
            <a:off x="981447" y="116275"/>
            <a:ext cx="1342653" cy="400110"/>
          </a:xfrm>
          <a:prstGeom prst="rect">
            <a:avLst/>
          </a:prstGeom>
          <a:noFill/>
        </p:spPr>
        <p:txBody>
          <a:bodyPr wrap="square" rtlCol="0">
            <a:spAutoFit/>
          </a:bodyPr>
          <a:lstStyle/>
          <a:p>
            <a:r>
              <a:rPr lang="en-US" sz="2000" b="0" dirty="0" smtClean="0">
                <a:solidFill>
                  <a:schemeClr val="bg1"/>
                </a:solidFill>
                <a:latin typeface="Arial Narrow" panose="020B0606020202030204" pitchFamily="34" charset="0"/>
              </a:rPr>
              <a:t>International</a:t>
            </a:r>
            <a:endParaRPr lang="en-US" sz="2000" b="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49431639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7161022-7B61-4306-B115-1E4178B45C4A}" type="datetime1">
              <a:rPr lang="en-US" smtClean="0"/>
              <a:t>4/25/2016</a:t>
            </a:fld>
            <a:endParaRPr lang="en-US" dirty="0"/>
          </a:p>
        </p:txBody>
      </p:sp>
      <p:sp>
        <p:nvSpPr>
          <p:cNvPr id="4" name="Footer Placeholder 3"/>
          <p:cNvSpPr>
            <a:spLocks noGrp="1"/>
          </p:cNvSpPr>
          <p:nvPr>
            <p:ph type="ftr" sz="quarter" idx="11"/>
          </p:nvPr>
        </p:nvSpPr>
        <p:spPr/>
        <p:txBody>
          <a:bodyPr/>
          <a:lstStyle/>
          <a:p>
            <a:endParaRPr kumimoji="0" lang="en-US" dirty="0"/>
          </a:p>
        </p:txBody>
      </p:sp>
      <p:sp>
        <p:nvSpPr>
          <p:cNvPr id="5" name="Slide Number Placeholder 4"/>
          <p:cNvSpPr>
            <a:spLocks noGrp="1"/>
          </p:cNvSpPr>
          <p:nvPr>
            <p:ph type="sldNum" sz="quarter" idx="12"/>
          </p:nvPr>
        </p:nvSpPr>
        <p:spPr/>
        <p:txBody>
          <a:bodyPr/>
          <a:lstStyle/>
          <a:p>
            <a:fld id="{9648F39E-9C37-485F-AC97-16BB4BDF9F49}" type="slidenum">
              <a:rPr kumimoji="0" lang="en-US" smtClean="0"/>
              <a:t>‹#›</a:t>
            </a:fld>
            <a:endParaRPr kumimoji="0" lang="en-US" dirty="0"/>
          </a:p>
        </p:txBody>
      </p:sp>
      <p:sp>
        <p:nvSpPr>
          <p:cNvPr id="6" name="Rectangle 5"/>
          <p:cNvSpPr/>
          <p:nvPr userDrawn="1"/>
        </p:nvSpPr>
        <p:spPr>
          <a:xfrm>
            <a:off x="0" y="144381"/>
            <a:ext cx="9144000" cy="3383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7" name="TextBox 21"/>
          <p:cNvSpPr txBox="1"/>
          <p:nvPr userDrawn="1"/>
        </p:nvSpPr>
        <p:spPr>
          <a:xfrm>
            <a:off x="4758267" y="212726"/>
            <a:ext cx="4303595"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i="1" dirty="0">
                <a:solidFill>
                  <a:schemeClr val="bg1"/>
                </a:solidFill>
              </a:rPr>
              <a:t>Connecting private and public companies with investors worldwide</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
        <p:nvSpPr>
          <p:cNvPr id="11" name="TextBox 10"/>
          <p:cNvSpPr txBox="1"/>
          <p:nvPr userDrawn="1"/>
        </p:nvSpPr>
        <p:spPr>
          <a:xfrm>
            <a:off x="981447" y="116275"/>
            <a:ext cx="1342653" cy="400110"/>
          </a:xfrm>
          <a:prstGeom prst="rect">
            <a:avLst/>
          </a:prstGeom>
          <a:noFill/>
        </p:spPr>
        <p:txBody>
          <a:bodyPr wrap="square" rtlCol="0">
            <a:spAutoFit/>
          </a:bodyPr>
          <a:lstStyle/>
          <a:p>
            <a:r>
              <a:rPr lang="en-US" sz="2000" b="0" dirty="0" smtClean="0">
                <a:solidFill>
                  <a:schemeClr val="bg1"/>
                </a:solidFill>
                <a:latin typeface="Arial Narrow" panose="020B0606020202030204" pitchFamily="34" charset="0"/>
              </a:rPr>
              <a:t>International</a:t>
            </a:r>
            <a:endParaRPr lang="en-US" sz="2000" b="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101932496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F3A6E8-0C15-4AF2-B4D0-878286A1668F}" type="datetime1">
              <a:rPr lang="en-US" smtClean="0"/>
              <a:t>4/25/2016</a:t>
            </a:fld>
            <a:endParaRPr lang="en-US" dirty="0"/>
          </a:p>
        </p:txBody>
      </p:sp>
      <p:sp>
        <p:nvSpPr>
          <p:cNvPr id="3" name="Footer Placeholder 2"/>
          <p:cNvSpPr>
            <a:spLocks noGrp="1"/>
          </p:cNvSpPr>
          <p:nvPr>
            <p:ph type="ftr" sz="quarter" idx="11"/>
          </p:nvPr>
        </p:nvSpPr>
        <p:spPr/>
        <p:txBody>
          <a:bodyPr/>
          <a:lstStyle/>
          <a:p>
            <a:endParaRPr kumimoji="0" lang="en-US" dirty="0"/>
          </a:p>
        </p:txBody>
      </p:sp>
      <p:sp>
        <p:nvSpPr>
          <p:cNvPr id="4" name="Slide Number Placeholder 3"/>
          <p:cNvSpPr>
            <a:spLocks noGrp="1"/>
          </p:cNvSpPr>
          <p:nvPr>
            <p:ph type="sldNum" sz="quarter" idx="12"/>
          </p:nvPr>
        </p:nvSpPr>
        <p:spPr/>
        <p:txBody>
          <a:bodyPr/>
          <a:lstStyle/>
          <a:p>
            <a:fld id="{9648F39E-9C37-485F-AC97-16BB4BDF9F49}" type="slidenum">
              <a:rPr kumimoji="0" lang="en-US" smtClean="0"/>
              <a:t>‹#›</a:t>
            </a:fld>
            <a:endParaRPr kumimoji="0" lang="en-US" dirty="0"/>
          </a:p>
        </p:txBody>
      </p:sp>
      <p:sp>
        <p:nvSpPr>
          <p:cNvPr id="5" name="Rectangle 4"/>
          <p:cNvSpPr/>
          <p:nvPr userDrawn="1"/>
        </p:nvSpPr>
        <p:spPr>
          <a:xfrm>
            <a:off x="0" y="144381"/>
            <a:ext cx="9144000" cy="3383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6" name="TextBox 21"/>
          <p:cNvSpPr txBox="1"/>
          <p:nvPr userDrawn="1"/>
        </p:nvSpPr>
        <p:spPr>
          <a:xfrm>
            <a:off x="4758267" y="212726"/>
            <a:ext cx="4303595"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i="1" dirty="0">
                <a:solidFill>
                  <a:schemeClr val="bg1"/>
                </a:solidFill>
              </a:rPr>
              <a:t>Connecting private and public companies with investors worldwide</a:t>
            </a:r>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
        <p:nvSpPr>
          <p:cNvPr id="10" name="TextBox 9"/>
          <p:cNvSpPr txBox="1"/>
          <p:nvPr userDrawn="1"/>
        </p:nvSpPr>
        <p:spPr>
          <a:xfrm>
            <a:off x="981447" y="116275"/>
            <a:ext cx="1342653" cy="400110"/>
          </a:xfrm>
          <a:prstGeom prst="rect">
            <a:avLst/>
          </a:prstGeom>
          <a:noFill/>
        </p:spPr>
        <p:txBody>
          <a:bodyPr wrap="square" rtlCol="0">
            <a:spAutoFit/>
          </a:bodyPr>
          <a:lstStyle/>
          <a:p>
            <a:r>
              <a:rPr lang="en-US" sz="2000" b="0" dirty="0" smtClean="0">
                <a:solidFill>
                  <a:schemeClr val="bg1"/>
                </a:solidFill>
                <a:latin typeface="Arial Narrow" panose="020B0606020202030204" pitchFamily="34" charset="0"/>
              </a:rPr>
              <a:t>International</a:t>
            </a:r>
            <a:endParaRPr lang="en-US" sz="2000" b="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363550258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9D7233-F198-4695-906C-19CF4C10110A}" type="datetime1">
              <a:rPr lang="en-US" smtClean="0"/>
              <a:t>4/25/2016</a:t>
            </a:fld>
            <a:endParaRPr lang="en-US" dirty="0"/>
          </a:p>
        </p:txBody>
      </p:sp>
      <p:sp>
        <p:nvSpPr>
          <p:cNvPr id="6" name="Footer Placeholder 5"/>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9648F39E-9C37-485F-AC97-16BB4BDF9F49}" type="slidenum">
              <a:rPr kumimoji="0" lang="en-US" smtClean="0"/>
              <a:t>‹#›</a:t>
            </a:fld>
            <a:endParaRPr kumimoji="0" lang="en-US" dirty="0"/>
          </a:p>
        </p:txBody>
      </p:sp>
      <p:sp>
        <p:nvSpPr>
          <p:cNvPr id="8" name="Rectangle 7"/>
          <p:cNvSpPr/>
          <p:nvPr userDrawn="1"/>
        </p:nvSpPr>
        <p:spPr>
          <a:xfrm>
            <a:off x="0" y="144381"/>
            <a:ext cx="9144000" cy="3383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TextBox 21"/>
          <p:cNvSpPr txBox="1"/>
          <p:nvPr userDrawn="1"/>
        </p:nvSpPr>
        <p:spPr>
          <a:xfrm>
            <a:off x="4758267" y="212726"/>
            <a:ext cx="4303595"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i="1" dirty="0">
                <a:solidFill>
                  <a:schemeClr val="bg1"/>
                </a:solidFill>
              </a:rPr>
              <a:t>Connecting private and public companies with investors worldwide</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
        <p:nvSpPr>
          <p:cNvPr id="13" name="TextBox 12"/>
          <p:cNvSpPr txBox="1"/>
          <p:nvPr userDrawn="1"/>
        </p:nvSpPr>
        <p:spPr>
          <a:xfrm>
            <a:off x="981447" y="116275"/>
            <a:ext cx="1342653" cy="400110"/>
          </a:xfrm>
          <a:prstGeom prst="rect">
            <a:avLst/>
          </a:prstGeom>
          <a:noFill/>
        </p:spPr>
        <p:txBody>
          <a:bodyPr wrap="square" rtlCol="0">
            <a:spAutoFit/>
          </a:bodyPr>
          <a:lstStyle/>
          <a:p>
            <a:r>
              <a:rPr lang="en-US" sz="2000" b="0" dirty="0" smtClean="0">
                <a:solidFill>
                  <a:schemeClr val="bg1"/>
                </a:solidFill>
                <a:latin typeface="Arial Narrow" panose="020B0606020202030204" pitchFamily="34" charset="0"/>
              </a:rPr>
              <a:t>International</a:t>
            </a:r>
            <a:endParaRPr lang="en-US" sz="2000" b="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121019495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4F1ACB-542E-428A-AE3D-C2E7D9BBD457}" type="datetime1">
              <a:rPr lang="en-US" smtClean="0"/>
              <a:t>4/25/2016</a:t>
            </a:fld>
            <a:endParaRPr lang="en-US" dirty="0"/>
          </a:p>
        </p:txBody>
      </p:sp>
      <p:sp>
        <p:nvSpPr>
          <p:cNvPr id="6" name="Footer Placeholder 5"/>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p:txBody>
          <a:bodyPr/>
          <a:lstStyle/>
          <a:p>
            <a:fld id="{9648F39E-9C37-485F-AC97-16BB4BDF9F49}" type="slidenum">
              <a:rPr kumimoji="0" lang="en-US" smtClean="0"/>
              <a:t>‹#›</a:t>
            </a:fld>
            <a:endParaRPr kumimoji="0" lang="en-US" dirty="0"/>
          </a:p>
        </p:txBody>
      </p:sp>
      <p:sp>
        <p:nvSpPr>
          <p:cNvPr id="8" name="Rectangle 7"/>
          <p:cNvSpPr/>
          <p:nvPr userDrawn="1"/>
        </p:nvSpPr>
        <p:spPr>
          <a:xfrm>
            <a:off x="0" y="144381"/>
            <a:ext cx="9144000" cy="3383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TextBox 21"/>
          <p:cNvSpPr txBox="1"/>
          <p:nvPr userDrawn="1"/>
        </p:nvSpPr>
        <p:spPr>
          <a:xfrm>
            <a:off x="4758267" y="212726"/>
            <a:ext cx="4303595" cy="2462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i="1" dirty="0">
                <a:solidFill>
                  <a:schemeClr val="bg1"/>
                </a:solidFill>
              </a:rPr>
              <a:t>Connecting private and public companies with investors worldwide</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
        <p:nvSpPr>
          <p:cNvPr id="13" name="TextBox 12"/>
          <p:cNvSpPr txBox="1"/>
          <p:nvPr userDrawn="1"/>
        </p:nvSpPr>
        <p:spPr>
          <a:xfrm>
            <a:off x="981447" y="116275"/>
            <a:ext cx="1342653" cy="400110"/>
          </a:xfrm>
          <a:prstGeom prst="rect">
            <a:avLst/>
          </a:prstGeom>
          <a:noFill/>
        </p:spPr>
        <p:txBody>
          <a:bodyPr wrap="square" rtlCol="0">
            <a:spAutoFit/>
          </a:bodyPr>
          <a:lstStyle/>
          <a:p>
            <a:r>
              <a:rPr lang="en-US" sz="2000" b="0" dirty="0" smtClean="0">
                <a:solidFill>
                  <a:schemeClr val="bg1"/>
                </a:solidFill>
                <a:latin typeface="Arial Narrow" panose="020B0606020202030204" pitchFamily="34" charset="0"/>
              </a:rPr>
              <a:t>International</a:t>
            </a:r>
            <a:endParaRPr lang="en-US" sz="2000" b="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172511165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3727518-5B29-4033-B221-C2C53DC85082}" type="datetime1">
              <a:rPr lang="en-US" smtClean="0"/>
              <a:t>4/25/2016</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0"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48F39E-9C37-485F-AC97-16BB4BDF9F49}" type="slidenum">
              <a:rPr kumimoji="0" lang="en-US" smtClean="0"/>
              <a:t>‹#›</a:t>
            </a:fld>
            <a:endParaRPr kumimoji="0" lang="en-US" dirty="0"/>
          </a:p>
        </p:txBody>
      </p:sp>
      <p:pic>
        <p:nvPicPr>
          <p:cNvPr id="8" name="Picture 7"/>
          <p:cNvPicPr>
            <a:picLocks noChangeAspect="1"/>
          </p:cNvPicPr>
          <p:nvPr userDrawn="1"/>
        </p:nvPicPr>
        <p:blipFill>
          <a:blip r:embed="rId14" cstate="email">
            <a:extLst>
              <a:ext uri="{28A0092B-C50C-407E-A947-70E740481C1C}">
                <a14:useLocalDpi xmlns:a14="http://schemas.microsoft.com/office/drawing/2010/main" val="0"/>
              </a:ext>
            </a:extLst>
          </a:blip>
          <a:stretch>
            <a:fillRect/>
          </a:stretch>
        </p:blipFill>
        <p:spPr>
          <a:xfrm>
            <a:off x="355174" y="22699"/>
            <a:ext cx="626273" cy="626273"/>
          </a:xfrm>
          <a:prstGeom prst="rect">
            <a:avLst/>
          </a:prstGeom>
        </p:spPr>
      </p:pic>
    </p:spTree>
    <p:extLst>
      <p:ext uri="{BB962C8B-B14F-4D97-AF65-F5344CB8AC3E}">
        <p14:creationId xmlns:p14="http://schemas.microsoft.com/office/powerpoint/2010/main" val="304324871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74" r:id="rId12"/>
  </p:sldLayoutIdLst>
  <p:timing>
    <p:tnLst>
      <p:par>
        <p:cTn id="1" dur="indefinite" restart="never" nodeType="tmRoot"/>
      </p:par>
    </p:tnLst>
  </p:timing>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hyperlink" Target="http://www.redchip.com/media/354" TargetMode="External"/><Relationship Id="rId1" Type="http://schemas.openxmlformats.org/officeDocument/2006/relationships/slideLayout" Target="../slideLayouts/slideLayout2.xml"/><Relationship Id="rId6" Type="http://schemas.openxmlformats.org/officeDocument/2006/relationships/hyperlink" Target="http://www.redchip.com/media/346" TargetMode="External"/><Relationship Id="rId5" Type="http://schemas.openxmlformats.org/officeDocument/2006/relationships/image" Target="../media/image31.png"/><Relationship Id="rId4" Type="http://schemas.openxmlformats.org/officeDocument/2006/relationships/hyperlink" Target="http://www.redchip.com/media/843"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jpeg"/><Relationship Id="rId18" Type="http://schemas.openxmlformats.org/officeDocument/2006/relationships/image" Target="../media/image43.png"/><Relationship Id="rId3" Type="http://schemas.openxmlformats.org/officeDocument/2006/relationships/hyperlink" Target="http://cnn.com/" TargetMode="External"/><Relationship Id="rId7" Type="http://schemas.openxmlformats.org/officeDocument/2006/relationships/image" Target="../media/image33.png"/><Relationship Id="rId12" Type="http://schemas.openxmlformats.org/officeDocument/2006/relationships/image" Target="../media/image38.jpeg"/><Relationship Id="rId17" Type="http://schemas.openxmlformats.org/officeDocument/2006/relationships/hyperlink" Target="https://www.youtube.com/watch?v=FJaQNIO65Fo" TargetMode="External"/><Relationship Id="rId2" Type="http://schemas.openxmlformats.org/officeDocument/2006/relationships/notesSlide" Target="../notesSlides/notesSlide3.xml"/><Relationship Id="rId16"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hyperlink" Target="http://street.com/" TargetMode="External"/><Relationship Id="rId11" Type="http://schemas.openxmlformats.org/officeDocument/2006/relationships/image" Target="../media/image37.png"/><Relationship Id="rId5" Type="http://schemas.openxmlformats.org/officeDocument/2006/relationships/hyperlink" Target="http://msnmoney.com/" TargetMode="External"/><Relationship Id="rId15" Type="http://schemas.openxmlformats.org/officeDocument/2006/relationships/image" Target="../media/image41.jpeg"/><Relationship Id="rId10" Type="http://schemas.openxmlformats.org/officeDocument/2006/relationships/image" Target="../media/image36.png"/><Relationship Id="rId4" Type="http://schemas.openxmlformats.org/officeDocument/2006/relationships/hyperlink" Target="http://cnbc.com/" TargetMode="External"/><Relationship Id="rId9" Type="http://schemas.openxmlformats.org/officeDocument/2006/relationships/image" Target="../media/image35.png"/><Relationship Id="rId1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hyperlink" Target="http://www.newsmaxtv.com/findnewsmaxtv/" TargetMode="External"/><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8" Type="http://schemas.openxmlformats.org/officeDocument/2006/relationships/hyperlink" Target="http://www.redchip.com/media/1302" TargetMode="External"/><Relationship Id="rId3" Type="http://schemas.openxmlformats.org/officeDocument/2006/relationships/image" Target="../media/image47.png"/><Relationship Id="rId7" Type="http://schemas.openxmlformats.org/officeDocument/2006/relationships/image" Target="../media/image49.png"/><Relationship Id="rId2" Type="http://schemas.openxmlformats.org/officeDocument/2006/relationships/hyperlink" Target="http://www.redchip.com/media/1499" TargetMode="External"/><Relationship Id="rId1" Type="http://schemas.openxmlformats.org/officeDocument/2006/relationships/slideLayout" Target="../slideLayouts/slideLayout2.xml"/><Relationship Id="rId6" Type="http://schemas.openxmlformats.org/officeDocument/2006/relationships/hyperlink" Target="https://www.youtube.com/watch?v=cBh5Otxsx5o" TargetMode="External"/><Relationship Id="rId11" Type="http://schemas.openxmlformats.org/officeDocument/2006/relationships/image" Target="../media/image51.png"/><Relationship Id="rId5" Type="http://schemas.openxmlformats.org/officeDocument/2006/relationships/image" Target="../media/image48.png"/><Relationship Id="rId10" Type="http://schemas.openxmlformats.org/officeDocument/2006/relationships/hyperlink" Target="http://www.redchip.com/media/751" TargetMode="External"/><Relationship Id="rId4" Type="http://schemas.openxmlformats.org/officeDocument/2006/relationships/hyperlink" Target="https://www.youtube.com/watch?v=VAauT5Psvpk" TargetMode="External"/><Relationship Id="rId9"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openxmlformats.org/officeDocument/2006/relationships/hyperlink" Target="http://www.microcapsuperstars.com/reviews.html" TargetMode="External"/><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1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2.xml"/><Relationship Id="rId5" Type="http://schemas.openxmlformats.org/officeDocument/2006/relationships/hyperlink" Target="http://www.redchip.com/corporate/redchip_track_record" TargetMode="External"/><Relationship Id="rId4" Type="http://schemas.openxmlformats.org/officeDocument/2006/relationships/image" Target="../media/image6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2.xml"/><Relationship Id="rId5" Type="http://schemas.openxmlformats.org/officeDocument/2006/relationships/hyperlink" Target="http://www.redchip.com/corporate/redchip_track_record" TargetMode="External"/><Relationship Id="rId4" Type="http://schemas.openxmlformats.org/officeDocument/2006/relationships/image" Target="../media/image64.gif"/></Relationships>
</file>

<file path=ppt/slides/_rels/slide2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www.redchip.com/corporate/redchip_track_record" TargetMode="Externa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2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hyperlink" Target="http://redchip.global/about_us/redchip_track_record" TargetMode="External"/><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MQLsOk0fasM" TargetMode="External"/><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17.pn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hyperlink" Target="http://www.redchip.com/assets/reports/CGIX_Update_20151110.pdf" TargetMode="External"/><Relationship Id="rId2" Type="http://schemas.openxmlformats.org/officeDocument/2006/relationships/hyperlink" Target="http://www.redchip.com/company/basic-materials/ESES/274/oil-and-gas" TargetMode="Externa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hyperlink" Target="http://www.redchip.com/events" TargetMode="External"/><Relationship Id="rId2" Type="http://schemas.openxmlformats.org/officeDocument/2006/relationships/image" Target="../media/image28.jpeg"/><Relationship Id="rId1" Type="http://schemas.openxmlformats.org/officeDocument/2006/relationships/slideLayout" Target="../slideLayouts/slideLayout6.xml"/><Relationship Id="rId6" Type="http://schemas.openxmlformats.org/officeDocument/2006/relationships/image" Target="../media/image29.jpeg"/><Relationship Id="rId5" Type="http://schemas.openxmlformats.org/officeDocument/2006/relationships/hyperlink" Target="http://www.redchip.com/newsletter/latest" TargetMode="External"/><Relationship Id="rId4" Type="http://schemas.openxmlformats.org/officeDocument/2006/relationships/hyperlink" Target="http://www.redchip.com/company"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6934" y="-44818"/>
            <a:ext cx="9144000" cy="4321256"/>
          </a:xfrm>
          <a:prstGeom prst="rect">
            <a:avLst/>
          </a:prstGeom>
        </p:spPr>
      </p:pic>
      <p:sp>
        <p:nvSpPr>
          <p:cNvPr id="8" name="Rectangle 7"/>
          <p:cNvSpPr/>
          <p:nvPr/>
        </p:nvSpPr>
        <p:spPr>
          <a:xfrm>
            <a:off x="-8143" y="2088012"/>
            <a:ext cx="9169077" cy="2473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Australian Bauxite Ltd. </a:t>
            </a:r>
            <a:endParaRPr lang="en-US" dirty="0"/>
          </a:p>
        </p:txBody>
      </p:sp>
      <p:sp>
        <p:nvSpPr>
          <p:cNvPr id="10" name="TextBox 9"/>
          <p:cNvSpPr txBox="1"/>
          <p:nvPr/>
        </p:nvSpPr>
        <p:spPr>
          <a:xfrm>
            <a:off x="0" y="3153707"/>
            <a:ext cx="9160934" cy="384721"/>
          </a:xfrm>
          <a:prstGeom prst="rect">
            <a:avLst/>
          </a:prstGeom>
          <a:noFill/>
        </p:spPr>
        <p:txBody>
          <a:bodyPr wrap="square" rtlCol="0">
            <a:spAutoFit/>
          </a:bodyPr>
          <a:lstStyle/>
          <a:p>
            <a:pPr algn="ctr"/>
            <a:r>
              <a:rPr lang="en-US" sz="1900" dirty="0">
                <a:latin typeface="Arial Narrow" panose="020B0606020202030204" pitchFamily="34" charset="0"/>
                <a:ea typeface="Malgun Gothic Semilight" panose="020B0502040204020203" pitchFamily="34" charset="-128"/>
                <a:cs typeface="Malgun Gothic Semilight" panose="020B0502040204020203" pitchFamily="34" charset="-128"/>
              </a:rPr>
              <a:t>Connecting private and public companies with investors </a:t>
            </a:r>
            <a:r>
              <a:rPr lang="en-US" sz="1900" dirty="0" smtClean="0">
                <a:latin typeface="Arial Narrow" panose="020B0606020202030204" pitchFamily="34" charset="0"/>
                <a:ea typeface="Malgun Gothic Semilight" panose="020B0502040204020203" pitchFamily="34" charset="-128"/>
                <a:cs typeface="Malgun Gothic Semilight" panose="020B0502040204020203" pitchFamily="34" charset="-128"/>
              </a:rPr>
              <a:t>worldwide</a:t>
            </a:r>
            <a:endParaRPr lang="en-US" sz="1900" dirty="0">
              <a:latin typeface="Arial Narrow" panose="020B0606020202030204" pitchFamily="34" charset="0"/>
              <a:ea typeface="Malgun Gothic Semilight" panose="020B0502040204020203" pitchFamily="34" charset="-128"/>
              <a:cs typeface="Malgun Gothic Semilight" panose="020B0502040204020203" pitchFamily="34" charset="-128"/>
            </a:endParaRPr>
          </a:p>
        </p:txBody>
      </p:sp>
      <p:pic>
        <p:nvPicPr>
          <p:cNvPr id="2" name="Picture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859270" y="1501699"/>
            <a:ext cx="1228222" cy="1228222"/>
          </a:xfrm>
          <a:prstGeom prst="rect">
            <a:avLst/>
          </a:prstGeom>
        </p:spPr>
      </p:pic>
      <p:sp>
        <p:nvSpPr>
          <p:cNvPr id="3" name="TextBox 2"/>
          <p:cNvSpPr txBox="1"/>
          <p:nvPr/>
        </p:nvSpPr>
        <p:spPr>
          <a:xfrm>
            <a:off x="-16933" y="2615103"/>
            <a:ext cx="9160934" cy="584775"/>
          </a:xfrm>
          <a:prstGeom prst="rect">
            <a:avLst/>
          </a:prstGeom>
          <a:noFill/>
        </p:spPr>
        <p:txBody>
          <a:bodyPr wrap="square" rtlCol="0">
            <a:spAutoFit/>
          </a:bodyPr>
          <a:lstStyle/>
          <a:p>
            <a:pPr algn="ctr"/>
            <a:r>
              <a:rPr lang="en-US" sz="3200" b="1" dirty="0" smtClean="0">
                <a:latin typeface="Arial Narrow" panose="020B0606020202030204" pitchFamily="34" charset="0"/>
                <a:cs typeface="Arial" panose="020B0604020202020204" pitchFamily="34" charset="0"/>
              </a:rPr>
              <a:t>INTERNATIONAL</a:t>
            </a:r>
            <a:endParaRPr lang="en-US" sz="3200" b="1" dirty="0">
              <a:latin typeface="Arial Narrow" panose="020B0606020202030204" pitchFamily="34" charset="0"/>
              <a:cs typeface="Arial" panose="020B0604020202020204" pitchFamily="34" charset="0"/>
            </a:endParaRPr>
          </a:p>
        </p:txBody>
      </p:sp>
      <p:pic>
        <p:nvPicPr>
          <p:cNvPr id="11" name="Picture 10"/>
          <p:cNvPicPr>
            <a:picLocks noChangeAspect="1"/>
          </p:cNvPicPr>
          <p:nvPr/>
        </p:nvPicPr>
        <p:blipFill rotWithShape="1">
          <a:blip r:embed="rId5" cstate="email">
            <a:extLst>
              <a:ext uri="{28A0092B-C50C-407E-A947-70E740481C1C}">
                <a14:useLocalDpi xmlns:a14="http://schemas.microsoft.com/office/drawing/2010/main" val="0"/>
              </a:ext>
            </a:extLst>
          </a:blip>
          <a:srcRect l="63193" t="25455"/>
          <a:stretch/>
        </p:blipFill>
        <p:spPr>
          <a:xfrm>
            <a:off x="4145455" y="5386702"/>
            <a:ext cx="2449976" cy="1471295"/>
          </a:xfrm>
          <a:prstGeom prst="rect">
            <a:avLst/>
          </a:prstGeom>
        </p:spPr>
      </p:pic>
      <p:pic>
        <p:nvPicPr>
          <p:cNvPr id="14" name="Picture 13"/>
          <p:cNvPicPr>
            <a:picLocks noChangeAspect="1"/>
          </p:cNvPicPr>
          <p:nvPr/>
        </p:nvPicPr>
        <p:blipFill>
          <a:blip r:embed="rId6" cstate="email">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2967404" y="5020341"/>
            <a:ext cx="2204019" cy="2204019"/>
          </a:xfrm>
          <a:prstGeom prst="rect">
            <a:avLst/>
          </a:prstGeom>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6980" y="5094692"/>
            <a:ext cx="4286250" cy="2019300"/>
          </a:xfrm>
          <a:prstGeom prst="rect">
            <a:avLst/>
          </a:prstGeom>
        </p:spPr>
      </p:pic>
      <p:pic>
        <p:nvPicPr>
          <p:cNvPr id="6" name="Picture 5"/>
          <p:cNvPicPr>
            <a:picLocks noChangeAspect="1"/>
          </p:cNvPicPr>
          <p:nvPr/>
        </p:nvPicPr>
        <p:blipFill rotWithShape="1">
          <a:blip r:embed="rId8" cstate="email">
            <a:extLst>
              <a:ext uri="{28A0092B-C50C-407E-A947-70E740481C1C}">
                <a14:useLocalDpi xmlns:a14="http://schemas.microsoft.com/office/drawing/2010/main" val="0"/>
              </a:ext>
            </a:extLst>
          </a:blip>
          <a:srcRect r="3998" b="11751"/>
          <a:stretch/>
        </p:blipFill>
        <p:spPr>
          <a:xfrm>
            <a:off x="6472339" y="4561120"/>
            <a:ext cx="2671661" cy="2462402"/>
          </a:xfrm>
          <a:prstGeom prst="rect">
            <a:avLst/>
          </a:prstGeom>
        </p:spPr>
      </p:pic>
      <p:pic>
        <p:nvPicPr>
          <p:cNvPr id="19" name="Picture 18"/>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7906016" y="-44818"/>
            <a:ext cx="1237985" cy="2124650"/>
          </a:xfrm>
          <a:prstGeom prst="rect">
            <a:avLst/>
          </a:prstGeom>
        </p:spPr>
      </p:pic>
      <p:pic>
        <p:nvPicPr>
          <p:cNvPr id="9" name="Picture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68003" y="-55197"/>
            <a:ext cx="2138013" cy="2124650"/>
          </a:xfrm>
          <a:prstGeom prst="rect">
            <a:avLst/>
          </a:prstGeom>
        </p:spPr>
      </p:pic>
      <p:pic>
        <p:nvPicPr>
          <p:cNvPr id="12" name="Picture 11"/>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6934" y="-55196"/>
            <a:ext cx="3213104" cy="2143208"/>
          </a:xfrm>
          <a:prstGeom prst="rect">
            <a:avLst/>
          </a:prstGeom>
        </p:spPr>
      </p:pic>
      <p:sp>
        <p:nvSpPr>
          <p:cNvPr id="16" name="Rectangle 15"/>
          <p:cNvSpPr/>
          <p:nvPr/>
        </p:nvSpPr>
        <p:spPr>
          <a:xfrm>
            <a:off x="-25401" y="3783995"/>
            <a:ext cx="9152468" cy="1200329"/>
          </a:xfrm>
          <a:prstGeom prst="rect">
            <a:avLst/>
          </a:prstGeom>
        </p:spPr>
        <p:txBody>
          <a:bodyPr wrap="square">
            <a:spAutoFit/>
          </a:bodyPr>
          <a:lstStyle/>
          <a:p>
            <a:pPr algn="ctr"/>
            <a:r>
              <a:rPr lang="en-US" sz="2000" b="1" dirty="0" smtClean="0">
                <a:latin typeface="Arial Narrow" panose="020B0606020202030204" pitchFamily="34" charset="0"/>
              </a:rPr>
              <a:t>Proposal for</a:t>
            </a:r>
          </a:p>
          <a:p>
            <a:pPr algn="ctr"/>
            <a:r>
              <a:rPr lang="en-US" sz="2800" b="1" dirty="0" smtClean="0"/>
              <a:t>Yonder &amp; Beyond</a:t>
            </a:r>
            <a:r>
              <a:rPr lang="en-US" sz="2800" b="1" dirty="0" smtClean="0"/>
              <a:t/>
            </a:r>
            <a:br>
              <a:rPr lang="en-US" sz="2800" b="1" dirty="0" smtClean="0"/>
            </a:br>
            <a:r>
              <a:rPr lang="en-US" sz="2400" b="1" dirty="0" smtClean="0"/>
              <a:t>(ASX: </a:t>
            </a:r>
            <a:r>
              <a:rPr lang="en-US" sz="2400" b="1" dirty="0" smtClean="0"/>
              <a:t>YNB</a:t>
            </a:r>
            <a:r>
              <a:rPr lang="en-US" sz="2400" b="1" dirty="0" smtClean="0"/>
              <a:t>)</a:t>
            </a:r>
            <a:endParaRPr lang="en-US" sz="2400" b="1" dirty="0"/>
          </a:p>
        </p:txBody>
      </p:sp>
    </p:spTree>
    <p:extLst>
      <p:ext uri="{BB962C8B-B14F-4D97-AF65-F5344CB8AC3E}">
        <p14:creationId xmlns:p14="http://schemas.microsoft.com/office/powerpoint/2010/main" val="35627870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2396" y="919866"/>
            <a:ext cx="7886700" cy="417389"/>
          </a:xfrm>
        </p:spPr>
        <p:txBody>
          <a:bodyPr>
            <a:noAutofit/>
          </a:bodyPr>
          <a:lstStyle/>
          <a:p>
            <a:r>
              <a:rPr lang="en-US" sz="3200" b="1" dirty="0" smtClean="0">
                <a:latin typeface="Arial Narrow" panose="020B0606020202030204" pitchFamily="34" charset="0"/>
              </a:rPr>
              <a:t>TV and Digital Media Platform</a:t>
            </a:r>
            <a:endParaRPr lang="en-US" sz="3200" b="1" dirty="0">
              <a:latin typeface="Arial Narrow" panose="020B0606020202030204" pitchFamily="34" charset="0"/>
            </a:endParaRPr>
          </a:p>
        </p:txBody>
      </p:sp>
      <p:sp>
        <p:nvSpPr>
          <p:cNvPr id="3" name="Rectangle 2"/>
          <p:cNvSpPr/>
          <p:nvPr/>
        </p:nvSpPr>
        <p:spPr>
          <a:xfrm>
            <a:off x="752396" y="1360472"/>
            <a:ext cx="7060151" cy="2616101"/>
          </a:xfrm>
          <a:prstGeom prst="rect">
            <a:avLst/>
          </a:prstGeom>
        </p:spPr>
        <p:txBody>
          <a:bodyPr wrap="square">
            <a:spAutoFit/>
          </a:bodyPr>
          <a:lstStyle/>
          <a:p>
            <a:endParaRPr lang="en-US" sz="1600" dirty="0">
              <a:solidFill>
                <a:prstClr val="black"/>
              </a:solidFill>
            </a:endParaRPr>
          </a:p>
          <a:p>
            <a:pPr marL="285750" indent="-285750">
              <a:buFont typeface="Arial" panose="020B0604020202020204" pitchFamily="34" charset="0"/>
              <a:buChar char="•"/>
            </a:pPr>
            <a:r>
              <a:rPr lang="en-US" sz="1600" dirty="0">
                <a:solidFill>
                  <a:prstClr val="black"/>
                </a:solidFill>
              </a:rPr>
              <a:t>CEO Interview aired minimum </a:t>
            </a:r>
            <a:r>
              <a:rPr lang="en-US" sz="1600" dirty="0" smtClean="0">
                <a:solidFill>
                  <a:prstClr val="black"/>
                </a:solidFill>
              </a:rPr>
              <a:t>once</a:t>
            </a:r>
            <a:r>
              <a:rPr lang="en-US" sz="1600" b="1" dirty="0" smtClean="0">
                <a:solidFill>
                  <a:prstClr val="black"/>
                </a:solidFill>
              </a:rPr>
              <a:t> </a:t>
            </a:r>
            <a:r>
              <a:rPr lang="en-US" sz="1600" dirty="0" smtClean="0">
                <a:solidFill>
                  <a:prstClr val="black"/>
                </a:solidFill>
              </a:rPr>
              <a:t>monthly </a:t>
            </a:r>
            <a:r>
              <a:rPr lang="en-US" sz="1600" dirty="0">
                <a:solidFill>
                  <a:prstClr val="black"/>
                </a:solidFill>
              </a:rPr>
              <a:t>on </a:t>
            </a:r>
            <a:r>
              <a:rPr lang="en-US" sz="1600" b="1" dirty="0">
                <a:solidFill>
                  <a:prstClr val="black"/>
                </a:solidFill>
              </a:rPr>
              <a:t>Bloomberg Europe: </a:t>
            </a:r>
            <a:r>
              <a:rPr lang="en-US" sz="1600" dirty="0">
                <a:solidFill>
                  <a:prstClr val="black"/>
                </a:solidFill>
              </a:rPr>
              <a:t>139 million homes, includes host updates of significant news items. </a:t>
            </a:r>
            <a:endParaRPr lang="en-US" sz="1600" dirty="0" smtClean="0">
              <a:solidFill>
                <a:prstClr val="black"/>
              </a:solidFill>
            </a:endParaRPr>
          </a:p>
          <a:p>
            <a:pPr marL="285750" indent="-285750">
              <a:spcBef>
                <a:spcPts val="600"/>
              </a:spcBef>
              <a:buFont typeface="Arial" panose="020B0604020202020204" pitchFamily="34" charset="0"/>
              <a:buChar char="•"/>
              <a:tabLst>
                <a:tab pos="227013" algn="l"/>
              </a:tabLst>
            </a:pPr>
            <a:r>
              <a:rPr lang="en-US" sz="1600" b="1" dirty="0" smtClean="0">
                <a:solidFill>
                  <a:prstClr val="black"/>
                </a:solidFill>
              </a:rPr>
              <a:t>Bloomberg </a:t>
            </a:r>
            <a:r>
              <a:rPr lang="en-US" sz="1600" b="1" dirty="0">
                <a:solidFill>
                  <a:prstClr val="black"/>
                </a:solidFill>
              </a:rPr>
              <a:t>Asia</a:t>
            </a:r>
            <a:r>
              <a:rPr lang="en-US" sz="1600" dirty="0">
                <a:solidFill>
                  <a:prstClr val="black"/>
                </a:solidFill>
              </a:rPr>
              <a:t>: 13.5 million homes, </a:t>
            </a:r>
          </a:p>
          <a:p>
            <a:pPr marL="285750" indent="-285750">
              <a:spcBef>
                <a:spcPts val="600"/>
              </a:spcBef>
              <a:buFont typeface="Arial" panose="020B0604020202020204" pitchFamily="34" charset="0"/>
              <a:buChar char="•"/>
              <a:tabLst>
                <a:tab pos="227013" algn="l"/>
              </a:tabLst>
            </a:pPr>
            <a:r>
              <a:rPr lang="en-US" sz="1600" b="1" dirty="0" smtClean="0">
                <a:solidFill>
                  <a:prstClr val="black"/>
                </a:solidFill>
              </a:rPr>
              <a:t>Bloomberg </a:t>
            </a:r>
            <a:r>
              <a:rPr lang="en-US" sz="1600" b="1" dirty="0">
                <a:solidFill>
                  <a:prstClr val="black"/>
                </a:solidFill>
              </a:rPr>
              <a:t>Latin America</a:t>
            </a:r>
            <a:r>
              <a:rPr lang="en-US" sz="1600" dirty="0">
                <a:solidFill>
                  <a:prstClr val="black"/>
                </a:solidFill>
              </a:rPr>
              <a:t>: 10.7 million homes, includes host updates of significant news items. </a:t>
            </a:r>
          </a:p>
          <a:p>
            <a:pPr marL="285750" indent="-285750">
              <a:spcBef>
                <a:spcPts val="600"/>
              </a:spcBef>
              <a:buFont typeface="Arial" panose="020B0604020202020204" pitchFamily="34" charset="0"/>
              <a:buChar char="•"/>
              <a:tabLst>
                <a:tab pos="227013" algn="l"/>
              </a:tabLst>
            </a:pPr>
            <a:r>
              <a:rPr lang="en-US" sz="1600" b="1" dirty="0" smtClean="0">
                <a:solidFill>
                  <a:prstClr val="black"/>
                </a:solidFill>
              </a:rPr>
              <a:t>Bloomberg </a:t>
            </a:r>
            <a:r>
              <a:rPr lang="en-US" sz="1600" b="1" dirty="0">
                <a:solidFill>
                  <a:prstClr val="black"/>
                </a:solidFill>
              </a:rPr>
              <a:t>Australia</a:t>
            </a:r>
            <a:r>
              <a:rPr lang="en-US" sz="1600" dirty="0">
                <a:solidFill>
                  <a:prstClr val="black"/>
                </a:solidFill>
              </a:rPr>
              <a:t>: 2.4 million homes, </a:t>
            </a:r>
            <a:endParaRPr lang="en-US" sz="1600" dirty="0" smtClean="0">
              <a:solidFill>
                <a:prstClr val="black"/>
              </a:solidFill>
            </a:endParaRPr>
          </a:p>
          <a:p>
            <a:pPr marL="285750" indent="-285750">
              <a:spcBef>
                <a:spcPts val="600"/>
              </a:spcBef>
              <a:buFont typeface="Arial" panose="020B0604020202020204" pitchFamily="34" charset="0"/>
              <a:buChar char="•"/>
              <a:tabLst>
                <a:tab pos="227013" algn="l"/>
              </a:tabLst>
            </a:pPr>
            <a:r>
              <a:rPr lang="en-US" sz="1600" dirty="0" smtClean="0">
                <a:solidFill>
                  <a:prstClr val="black"/>
                </a:solidFill>
              </a:rPr>
              <a:t>Interview run on </a:t>
            </a:r>
            <a:r>
              <a:rPr lang="en-US" sz="1600" dirty="0">
                <a:solidFill>
                  <a:prstClr val="black"/>
                </a:solidFill>
              </a:rPr>
              <a:t>digital platform: Minimum of 10,000 unique investor </a:t>
            </a:r>
            <a:r>
              <a:rPr lang="en-US" sz="1600" dirty="0" smtClean="0">
                <a:solidFill>
                  <a:prstClr val="black"/>
                </a:solidFill>
              </a:rPr>
              <a:t>views per  month  </a:t>
            </a:r>
            <a:endParaRPr lang="en-US" sz="1600" dirty="0">
              <a:solidFill>
                <a:prstClr val="black"/>
              </a:solidFill>
            </a:endParaRPr>
          </a:p>
        </p:txBody>
      </p:sp>
      <p:pic>
        <p:nvPicPr>
          <p:cNvPr id="18" name="Picture 17">
            <a:hlinkClick r:id="rId2"/>
          </p:cNvPr>
          <p:cNvPicPr>
            <a:picLocks noChangeAspect="1"/>
          </p:cNvPicPr>
          <p:nvPr/>
        </p:nvPicPr>
        <p:blipFill>
          <a:blip r:embed="rId3"/>
          <a:stretch>
            <a:fillRect/>
          </a:stretch>
        </p:blipFill>
        <p:spPr>
          <a:xfrm>
            <a:off x="807056" y="4666323"/>
            <a:ext cx="2092958" cy="1113316"/>
          </a:xfrm>
          <a:prstGeom prst="rect">
            <a:avLst/>
          </a:prstGeom>
        </p:spPr>
      </p:pic>
      <p:sp>
        <p:nvSpPr>
          <p:cNvPr id="19" name="Rounded Rectangle 18">
            <a:hlinkClick r:id="rId2"/>
          </p:cNvPr>
          <p:cNvSpPr/>
          <p:nvPr/>
        </p:nvSpPr>
        <p:spPr>
          <a:xfrm>
            <a:off x="2681612" y="4489828"/>
            <a:ext cx="436804" cy="238363"/>
          </a:xfrm>
          <a:prstGeom prst="round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b="1" dirty="0" smtClean="0">
                <a:solidFill>
                  <a:prstClr val="white"/>
                </a:solidFill>
                <a:ea typeface="Calibri" panose="020F0502020204030204" pitchFamily="34" charset="0"/>
                <a:cs typeface="Georgia" panose="02040502050405020303" pitchFamily="18" charset="0"/>
              </a:rPr>
              <a:t>PLAY</a:t>
            </a:r>
          </a:p>
        </p:txBody>
      </p:sp>
      <p:sp>
        <p:nvSpPr>
          <p:cNvPr id="20" name="TextBox 19"/>
          <p:cNvSpPr txBox="1"/>
          <p:nvPr/>
        </p:nvSpPr>
        <p:spPr>
          <a:xfrm>
            <a:off x="717853" y="5856642"/>
            <a:ext cx="3178419"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prstClr val="black"/>
                </a:solidFill>
              </a:rPr>
              <a:t>Company: </a:t>
            </a:r>
            <a:r>
              <a:rPr lang="en-US" sz="1200" dirty="0" err="1" smtClean="0">
                <a:solidFill>
                  <a:prstClr val="black"/>
                </a:solidFill>
              </a:rPr>
              <a:t>Netgear</a:t>
            </a:r>
            <a:r>
              <a:rPr lang="en-US" sz="1200" dirty="0" smtClean="0">
                <a:solidFill>
                  <a:prstClr val="black"/>
                </a:solidFill>
              </a:rPr>
              <a:t>(NASDAQ: NTGR)</a:t>
            </a:r>
            <a:endParaRPr lang="en-US" sz="1200" dirty="0">
              <a:solidFill>
                <a:prstClr val="black"/>
              </a:solidFill>
            </a:endParaRPr>
          </a:p>
          <a:p>
            <a:r>
              <a:rPr lang="en-US" sz="1200" b="1" dirty="0" smtClean="0">
                <a:solidFill>
                  <a:prstClr val="black"/>
                </a:solidFill>
              </a:rPr>
              <a:t>Product Type: </a:t>
            </a:r>
            <a:r>
              <a:rPr lang="en-US" sz="1200" dirty="0" smtClean="0">
                <a:solidFill>
                  <a:prstClr val="black"/>
                </a:solidFill>
              </a:rPr>
              <a:t>CEO Interview</a:t>
            </a:r>
            <a:endParaRPr lang="en-US" sz="1200" dirty="0">
              <a:solidFill>
                <a:srgbClr val="002060"/>
              </a:solidFill>
            </a:endParaRPr>
          </a:p>
        </p:txBody>
      </p:sp>
      <p:pic>
        <p:nvPicPr>
          <p:cNvPr id="21" name="Picture 20">
            <a:hlinkClick r:id="rId4"/>
          </p:cNvPr>
          <p:cNvPicPr>
            <a:picLocks noChangeAspect="1"/>
          </p:cNvPicPr>
          <p:nvPr/>
        </p:nvPicPr>
        <p:blipFill>
          <a:blip r:embed="rId5"/>
          <a:stretch>
            <a:fillRect/>
          </a:stretch>
        </p:blipFill>
        <p:spPr>
          <a:xfrm>
            <a:off x="3580628" y="4641168"/>
            <a:ext cx="2054404" cy="1146700"/>
          </a:xfrm>
          <a:prstGeom prst="rect">
            <a:avLst/>
          </a:prstGeom>
        </p:spPr>
      </p:pic>
      <p:sp>
        <p:nvSpPr>
          <p:cNvPr id="22" name="TextBox 20"/>
          <p:cNvSpPr txBox="1"/>
          <p:nvPr/>
        </p:nvSpPr>
        <p:spPr>
          <a:xfrm>
            <a:off x="3510903" y="5829887"/>
            <a:ext cx="2124129"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prstClr val="black"/>
                </a:solidFill>
              </a:rPr>
              <a:t>Company: </a:t>
            </a:r>
            <a:r>
              <a:rPr lang="en-US" sz="1200" dirty="0" smtClean="0">
                <a:solidFill>
                  <a:prstClr val="black"/>
                </a:solidFill>
              </a:rPr>
              <a:t>American Water (NYSE: AWK)</a:t>
            </a:r>
            <a:endParaRPr lang="en-US" sz="1200" dirty="0">
              <a:solidFill>
                <a:prstClr val="black"/>
              </a:solidFill>
            </a:endParaRPr>
          </a:p>
          <a:p>
            <a:r>
              <a:rPr lang="en-US" sz="1200" b="1" dirty="0" smtClean="0">
                <a:solidFill>
                  <a:prstClr val="black"/>
                </a:solidFill>
              </a:rPr>
              <a:t>Product Type: </a:t>
            </a:r>
            <a:r>
              <a:rPr lang="en-US" sz="1200" dirty="0" smtClean="0">
                <a:solidFill>
                  <a:prstClr val="black"/>
                </a:solidFill>
              </a:rPr>
              <a:t>CEO Interview</a:t>
            </a:r>
            <a:endParaRPr lang="en-US" sz="1200" dirty="0">
              <a:solidFill>
                <a:srgbClr val="002060"/>
              </a:solidFill>
            </a:endParaRPr>
          </a:p>
        </p:txBody>
      </p:sp>
      <p:sp>
        <p:nvSpPr>
          <p:cNvPr id="23" name="Rounded Rectangle 22">
            <a:hlinkClick r:id="rId4"/>
          </p:cNvPr>
          <p:cNvSpPr/>
          <p:nvPr/>
        </p:nvSpPr>
        <p:spPr>
          <a:xfrm>
            <a:off x="5384744" y="4500977"/>
            <a:ext cx="436804" cy="238363"/>
          </a:xfrm>
          <a:prstGeom prst="round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b="1" dirty="0" smtClean="0">
                <a:solidFill>
                  <a:prstClr val="white"/>
                </a:solidFill>
                <a:ea typeface="Calibri" panose="020F0502020204030204" pitchFamily="34" charset="0"/>
                <a:cs typeface="Georgia" panose="02040502050405020303" pitchFamily="18" charset="0"/>
              </a:rPr>
              <a:t>PLAY</a:t>
            </a:r>
          </a:p>
        </p:txBody>
      </p:sp>
      <p:pic>
        <p:nvPicPr>
          <p:cNvPr id="24" name="Picture 23">
            <a:hlinkClick r:id="rId6"/>
          </p:cNvPr>
          <p:cNvPicPr>
            <a:picLocks noChangeAspect="1"/>
          </p:cNvPicPr>
          <p:nvPr/>
        </p:nvPicPr>
        <p:blipFill>
          <a:blip r:embed="rId7"/>
          <a:stretch>
            <a:fillRect/>
          </a:stretch>
        </p:blipFill>
        <p:spPr>
          <a:xfrm>
            <a:off x="6315646" y="4648469"/>
            <a:ext cx="2153441" cy="1149023"/>
          </a:xfrm>
          <a:prstGeom prst="rect">
            <a:avLst/>
          </a:prstGeom>
        </p:spPr>
      </p:pic>
      <p:sp>
        <p:nvSpPr>
          <p:cNvPr id="25" name="Rounded Rectangle 24">
            <a:hlinkClick r:id="rId6"/>
          </p:cNvPr>
          <p:cNvSpPr/>
          <p:nvPr/>
        </p:nvSpPr>
        <p:spPr>
          <a:xfrm>
            <a:off x="8167749" y="4487263"/>
            <a:ext cx="436804" cy="238363"/>
          </a:xfrm>
          <a:prstGeom prst="round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b="1" dirty="0" smtClean="0">
                <a:solidFill>
                  <a:prstClr val="white"/>
                </a:solidFill>
                <a:ea typeface="Calibri" panose="020F0502020204030204" pitchFamily="34" charset="0"/>
                <a:cs typeface="Georgia" panose="02040502050405020303" pitchFamily="18" charset="0"/>
              </a:rPr>
              <a:t>PLAY</a:t>
            </a:r>
          </a:p>
        </p:txBody>
      </p:sp>
      <p:sp>
        <p:nvSpPr>
          <p:cNvPr id="26" name="TextBox 23"/>
          <p:cNvSpPr txBox="1"/>
          <p:nvPr/>
        </p:nvSpPr>
        <p:spPr>
          <a:xfrm>
            <a:off x="6303953" y="5829886"/>
            <a:ext cx="2124129"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prstClr val="black"/>
                </a:solidFill>
              </a:rPr>
              <a:t>Company: </a:t>
            </a:r>
            <a:r>
              <a:rPr lang="en-US" sz="1200" dirty="0" smtClean="0">
                <a:solidFill>
                  <a:prstClr val="black"/>
                </a:solidFill>
              </a:rPr>
              <a:t>AVG (NYSE: AVG)</a:t>
            </a:r>
            <a:endParaRPr lang="en-US" sz="1200" dirty="0">
              <a:solidFill>
                <a:prstClr val="black"/>
              </a:solidFill>
            </a:endParaRPr>
          </a:p>
          <a:p>
            <a:r>
              <a:rPr lang="en-US" sz="1200" b="1" dirty="0" smtClean="0">
                <a:solidFill>
                  <a:prstClr val="black"/>
                </a:solidFill>
              </a:rPr>
              <a:t>Product Type: </a:t>
            </a:r>
            <a:r>
              <a:rPr lang="en-US" sz="1200" dirty="0" smtClean="0">
                <a:solidFill>
                  <a:prstClr val="black"/>
                </a:solidFill>
              </a:rPr>
              <a:t>CEO Interview</a:t>
            </a:r>
            <a:endParaRPr lang="en-US" sz="1200" dirty="0">
              <a:solidFill>
                <a:srgbClr val="002060"/>
              </a:solidFill>
            </a:endParaRPr>
          </a:p>
        </p:txBody>
      </p:sp>
      <p:sp>
        <p:nvSpPr>
          <p:cNvPr id="4" name="Slide Number Placeholder 3"/>
          <p:cNvSpPr>
            <a:spLocks noGrp="1"/>
          </p:cNvSpPr>
          <p:nvPr>
            <p:ph type="sldNum" sz="quarter" idx="12"/>
          </p:nvPr>
        </p:nvSpPr>
        <p:spPr/>
        <p:txBody>
          <a:bodyPr/>
          <a:lstStyle/>
          <a:p>
            <a:fld id="{9648F39E-9C37-485F-AC97-16BB4BDF9F49}" type="slidenum">
              <a:rPr kumimoji="0" lang="en-US" smtClean="0"/>
              <a:t>10</a:t>
            </a:fld>
            <a:endParaRPr kumimoji="0" lang="en-US" dirty="0"/>
          </a:p>
        </p:txBody>
      </p:sp>
    </p:spTree>
    <p:extLst>
      <p:ext uri="{BB962C8B-B14F-4D97-AF65-F5344CB8AC3E}">
        <p14:creationId xmlns:p14="http://schemas.microsoft.com/office/powerpoint/2010/main" val="41162501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TextBox 15"/>
          <p:cNvSpPr txBox="1"/>
          <p:nvPr/>
        </p:nvSpPr>
        <p:spPr>
          <a:xfrm>
            <a:off x="781504" y="738073"/>
            <a:ext cx="6819234" cy="969496"/>
          </a:xfrm>
          <a:prstGeom prst="rect">
            <a:avLst/>
          </a:prstGeom>
          <a:noFill/>
        </p:spPr>
        <p:txBody>
          <a:bodyPr wrap="square" rtlCol="0">
            <a:spAutoFit/>
          </a:bodyPr>
          <a:lstStyle/>
          <a:p>
            <a:r>
              <a:rPr lang="en-US" sz="3300" b="1" dirty="0" smtClean="0">
                <a:solidFill>
                  <a:prstClr val="black"/>
                </a:solidFill>
                <a:latin typeface="Arial Narrow" panose="020B0606020202030204" pitchFamily="34" charset="0"/>
              </a:rPr>
              <a:t>Short Form Digital Media Platform</a:t>
            </a:r>
          </a:p>
          <a:p>
            <a:r>
              <a:rPr lang="en-US" sz="2400" dirty="0" smtClean="0">
                <a:solidFill>
                  <a:prstClr val="black"/>
                </a:solidFill>
                <a:latin typeface="Arial Narrow" panose="020B0606020202030204" pitchFamily="34" charset="0"/>
              </a:rPr>
              <a:t>Minimum 5,000 unique investor views per month </a:t>
            </a:r>
          </a:p>
        </p:txBody>
      </p:sp>
      <p:sp>
        <p:nvSpPr>
          <p:cNvPr id="21" name="TextBox 20"/>
          <p:cNvSpPr txBox="1"/>
          <p:nvPr/>
        </p:nvSpPr>
        <p:spPr>
          <a:xfrm>
            <a:off x="6567055" y="296059"/>
            <a:ext cx="2487880" cy="215444"/>
          </a:xfrm>
          <a:prstGeom prst="rect">
            <a:avLst/>
          </a:prstGeom>
          <a:noFill/>
        </p:spPr>
        <p:txBody>
          <a:bodyPr wrap="square" rtlCol="0">
            <a:spAutoFit/>
          </a:bodyPr>
          <a:lstStyle/>
          <a:p>
            <a:pPr algn="r"/>
            <a:r>
              <a:rPr lang="en-US" sz="800" i="1" dirty="0" smtClean="0">
                <a:solidFill>
                  <a:prstClr val="white">
                    <a:lumMod val="95000"/>
                  </a:prstClr>
                </a:solidFill>
                <a:latin typeface="Myriad Pro" panose="020B0503030403020204" pitchFamily="34" charset="0"/>
              </a:rPr>
              <a:t>The World Leader In Multi-Media Investor Relations</a:t>
            </a:r>
            <a:endParaRPr lang="en-US" sz="800" i="1" dirty="0">
              <a:solidFill>
                <a:prstClr val="white">
                  <a:lumMod val="95000"/>
                </a:prstClr>
              </a:solidFill>
              <a:latin typeface="Myriad Pro" panose="020B0503030403020204" pitchFamily="34" charset="0"/>
            </a:endParaRPr>
          </a:p>
        </p:txBody>
      </p:sp>
      <p:sp>
        <p:nvSpPr>
          <p:cNvPr id="14" name="TextBox 13"/>
          <p:cNvSpPr txBox="1"/>
          <p:nvPr/>
        </p:nvSpPr>
        <p:spPr>
          <a:xfrm>
            <a:off x="680757" y="1981272"/>
            <a:ext cx="5041033" cy="1569660"/>
          </a:xfrm>
          <a:prstGeom prst="rect">
            <a:avLst/>
          </a:prstGeom>
          <a:noFill/>
        </p:spPr>
        <p:txBody>
          <a:bodyPr wrap="square" rtlCol="0">
            <a:spAutoFit/>
          </a:bodyPr>
          <a:lstStyle/>
          <a:p>
            <a:pPr marL="628650" lvl="1" indent="-171450">
              <a:buFont typeface="Arial" panose="020B0604020202020204" pitchFamily="34" charset="0"/>
              <a:buChar char="•"/>
            </a:pPr>
            <a:r>
              <a:rPr lang="en-US" sz="1400" dirty="0" smtClean="0">
                <a:solidFill>
                  <a:prstClr val="black"/>
                </a:solidFill>
              </a:rPr>
              <a:t>30-60 </a:t>
            </a:r>
            <a:r>
              <a:rPr lang="en-US" sz="1400" dirty="0">
                <a:solidFill>
                  <a:prstClr val="black"/>
                </a:solidFill>
              </a:rPr>
              <a:t>second video targeting small-cap investors on-line using </a:t>
            </a:r>
            <a:r>
              <a:rPr lang="en-US" sz="1400" dirty="0" smtClean="0">
                <a:solidFill>
                  <a:prstClr val="black"/>
                </a:solidFill>
              </a:rPr>
              <a:t>RedChip </a:t>
            </a:r>
            <a:r>
              <a:rPr lang="en-US" sz="1400" dirty="0">
                <a:solidFill>
                  <a:prstClr val="black"/>
                </a:solidFill>
              </a:rPr>
              <a:t>on-line </a:t>
            </a:r>
            <a:r>
              <a:rPr lang="en-US" sz="1400" dirty="0" smtClean="0">
                <a:solidFill>
                  <a:prstClr val="black"/>
                </a:solidFill>
              </a:rPr>
              <a:t>advertising </a:t>
            </a:r>
            <a:r>
              <a:rPr lang="en-US" sz="1400" dirty="0">
                <a:solidFill>
                  <a:prstClr val="black"/>
                </a:solidFill>
              </a:rPr>
              <a:t>platform: F</a:t>
            </a:r>
            <a:r>
              <a:rPr lang="en-US" sz="1400" dirty="0" smtClean="0">
                <a:solidFill>
                  <a:prstClr val="black"/>
                </a:solidFill>
              </a:rPr>
              <a:t>acebook</a:t>
            </a:r>
            <a:r>
              <a:rPr lang="en-US" sz="1400" dirty="0">
                <a:solidFill>
                  <a:prstClr val="black"/>
                </a:solidFill>
              </a:rPr>
              <a:t>, Y</a:t>
            </a:r>
            <a:r>
              <a:rPr lang="en-US" sz="1400" dirty="0" smtClean="0">
                <a:solidFill>
                  <a:prstClr val="black"/>
                </a:solidFill>
              </a:rPr>
              <a:t>outube, Linkedin, Google+ and Twitter.</a:t>
            </a:r>
          </a:p>
          <a:p>
            <a:pPr marL="628650" lvl="1" indent="-171450">
              <a:buFont typeface="Arial" panose="020B0604020202020204" pitchFamily="34" charset="0"/>
              <a:buChar char="•"/>
            </a:pPr>
            <a:endParaRPr lang="en-US" sz="1400" dirty="0">
              <a:solidFill>
                <a:prstClr val="black"/>
              </a:solidFill>
            </a:endParaRPr>
          </a:p>
          <a:p>
            <a:pPr marL="628650" lvl="1" indent="-171450">
              <a:buFont typeface="Arial" panose="020B0604020202020204" pitchFamily="34" charset="0"/>
              <a:buChar char="•"/>
            </a:pPr>
            <a:r>
              <a:rPr lang="en-US" sz="1400" dirty="0" smtClean="0">
                <a:solidFill>
                  <a:prstClr val="black"/>
                </a:solidFill>
              </a:rPr>
              <a:t>Google </a:t>
            </a:r>
            <a:r>
              <a:rPr lang="en-US" sz="1400" dirty="0">
                <a:solidFill>
                  <a:prstClr val="black"/>
                </a:solidFill>
              </a:rPr>
              <a:t>ad words targeting investors on </a:t>
            </a:r>
            <a:r>
              <a:rPr lang="en-US" sz="1400" u="sng" dirty="0">
                <a:solidFill>
                  <a:prstClr val="black"/>
                </a:solidFill>
                <a:hlinkClick r:id="rId3"/>
              </a:rPr>
              <a:t>cnn.com</a:t>
            </a:r>
            <a:r>
              <a:rPr lang="en-US" sz="1400" dirty="0">
                <a:solidFill>
                  <a:prstClr val="black"/>
                </a:solidFill>
              </a:rPr>
              <a:t>, </a:t>
            </a:r>
            <a:r>
              <a:rPr lang="en-US" sz="1400" u="sng" dirty="0">
                <a:solidFill>
                  <a:prstClr val="black"/>
                </a:solidFill>
                <a:hlinkClick r:id="rId4"/>
              </a:rPr>
              <a:t>cnbc.com</a:t>
            </a:r>
            <a:r>
              <a:rPr lang="en-US" sz="1400" dirty="0">
                <a:solidFill>
                  <a:prstClr val="black"/>
                </a:solidFill>
              </a:rPr>
              <a:t>, </a:t>
            </a:r>
            <a:r>
              <a:rPr lang="en-US" sz="1400" u="sng" dirty="0">
                <a:solidFill>
                  <a:prstClr val="black"/>
                </a:solidFill>
                <a:hlinkClick r:id="rId5"/>
              </a:rPr>
              <a:t>msnmoney.com</a:t>
            </a:r>
            <a:r>
              <a:rPr lang="en-US" sz="1400" dirty="0">
                <a:solidFill>
                  <a:prstClr val="black"/>
                </a:solidFill>
              </a:rPr>
              <a:t>, </a:t>
            </a:r>
            <a:r>
              <a:rPr lang="en-US" sz="1400" u="sng" dirty="0">
                <a:solidFill>
                  <a:prstClr val="black"/>
                </a:solidFill>
                <a:hlinkClick r:id="rId6"/>
              </a:rPr>
              <a:t>street.com</a:t>
            </a:r>
            <a:r>
              <a:rPr lang="en-US" sz="1400" dirty="0">
                <a:solidFill>
                  <a:prstClr val="black"/>
                </a:solidFill>
              </a:rPr>
              <a:t> </a:t>
            </a:r>
            <a:r>
              <a:rPr lang="en-US" sz="1400" dirty="0" smtClean="0">
                <a:solidFill>
                  <a:prstClr val="black"/>
                </a:solidFill>
              </a:rPr>
              <a:t>among others.</a:t>
            </a:r>
          </a:p>
          <a:p>
            <a:pPr marL="628650" lvl="1" indent="-171450">
              <a:buFont typeface="Arial" panose="020B0604020202020204" pitchFamily="34" charset="0"/>
              <a:buChar char="•"/>
            </a:pPr>
            <a:endParaRPr lang="en-US" sz="1200" dirty="0">
              <a:solidFill>
                <a:prstClr val="black"/>
              </a:solidFill>
            </a:endParaRPr>
          </a:p>
        </p:txBody>
      </p:sp>
      <p:pic>
        <p:nvPicPr>
          <p:cNvPr id="3" name="Picture 2"/>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074102" y="5272084"/>
            <a:ext cx="357566" cy="357566"/>
          </a:xfrm>
          <a:prstGeom prst="rect">
            <a:avLst/>
          </a:prstGeom>
        </p:spPr>
      </p:pic>
      <p:pic>
        <p:nvPicPr>
          <p:cNvPr id="4" name="Picture 3"/>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6122920" y="5259016"/>
            <a:ext cx="357566" cy="357566"/>
          </a:xfrm>
          <a:prstGeom prst="rect">
            <a:avLst/>
          </a:prstGeom>
        </p:spPr>
      </p:pic>
      <p:pic>
        <p:nvPicPr>
          <p:cNvPr id="5" name="Picture 4"/>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5598511" y="5272084"/>
            <a:ext cx="357566" cy="357566"/>
          </a:xfrm>
          <a:prstGeom prst="rect">
            <a:avLst/>
          </a:prstGeom>
        </p:spPr>
      </p:pic>
      <p:pic>
        <p:nvPicPr>
          <p:cNvPr id="7" name="Picture 6"/>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6620851" y="5272084"/>
            <a:ext cx="357566" cy="357566"/>
          </a:xfrm>
          <a:prstGeom prst="rect">
            <a:avLst/>
          </a:prstGeom>
        </p:spPr>
      </p:pic>
      <p:pic>
        <p:nvPicPr>
          <p:cNvPr id="2052" name="Picture 4" descr="http://logonoid.com/images/adwords-logo.png"/>
          <p:cNvPicPr>
            <a:picLocks noChangeAspect="1"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2067593" y="5278745"/>
            <a:ext cx="2123528" cy="344244"/>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Image result for cnn dot com logo"/>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6697593" y="5897408"/>
            <a:ext cx="1162075" cy="279406"/>
          </a:xfrm>
          <a:prstGeom prst="rect">
            <a:avLst/>
          </a:prstGeom>
          <a:noFill/>
          <a:extLst>
            <a:ext uri="{909E8E84-426E-40dd-AFC4-6F175D3DCCD1}">
              <a14:hiddenFill xmlns:a14="http://schemas.microsoft.com/office/drawing/2010/main" xmlns="">
                <a:solidFill>
                  <a:srgbClr val="FFFFFF"/>
                </a:solidFill>
              </a14:hiddenFill>
            </a:ext>
          </a:extLst>
        </p:spPr>
      </p:pic>
      <p:pic>
        <p:nvPicPr>
          <p:cNvPr id="2058" name="Picture 10" descr="http://aprilchantel.com/blog/wp-content/uploads/2012/05/CNBC_Dotcom2_Logo.jpg"/>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4221418" y="5858592"/>
            <a:ext cx="2180919" cy="420606"/>
          </a:xfrm>
          <a:prstGeom prst="rect">
            <a:avLst/>
          </a:prstGeom>
          <a:noFill/>
          <a:extLst>
            <a:ext uri="{909E8E84-426E-40dd-AFC4-6F175D3DCCD1}">
              <a14:hiddenFill xmlns:a14="http://schemas.microsoft.com/office/drawing/2010/main" xmlns="">
                <a:solidFill>
                  <a:srgbClr val="FFFFFF"/>
                </a:solidFill>
              </a14:hiddenFill>
            </a:ext>
          </a:extLst>
        </p:spPr>
      </p:pic>
      <p:pic>
        <p:nvPicPr>
          <p:cNvPr id="2060" name="Picture 12" descr="http://wctechblog.com/wp-content/uploads/2014/09/Microsoft-Overhauls-MSN-Logo-and-Portal-2.png"/>
          <p:cNvPicPr>
            <a:picLocks noChangeAspect="1" noChangeArrowheads="1"/>
          </p:cNvPicPr>
          <p:nvPr/>
        </p:nvPicPr>
        <p:blipFill rotWithShape="1">
          <a:blip r:embed="rId14" cstate="email">
            <a:extLst>
              <a:ext uri="{28A0092B-C50C-407E-A947-70E740481C1C}">
                <a14:useLocalDpi xmlns:a14="http://schemas.microsoft.com/office/drawing/2010/main" val="0"/>
              </a:ext>
            </a:extLst>
          </a:blip>
          <a:srcRect t="17441" b="36393"/>
          <a:stretch/>
        </p:blipFill>
        <p:spPr bwMode="auto">
          <a:xfrm>
            <a:off x="2965832" y="5757624"/>
            <a:ext cx="960330" cy="443346"/>
          </a:xfrm>
          <a:prstGeom prst="rect">
            <a:avLst/>
          </a:prstGeom>
          <a:noFill/>
          <a:extLst>
            <a:ext uri="{909E8E84-426E-40dd-AFC4-6F175D3DCCD1}">
              <a14:hiddenFill xmlns:a14="http://schemas.microsoft.com/office/drawing/2010/main" xmlns="">
                <a:solidFill>
                  <a:srgbClr val="FFFFFF"/>
                </a:solidFill>
              </a14:hiddenFill>
            </a:ext>
          </a:extLst>
        </p:spPr>
      </p:pic>
      <p:pic>
        <p:nvPicPr>
          <p:cNvPr id="2062" name="Picture 14" descr="http://investor-relations.thestreet.com/images/multimedia/logos/original/TheStreet%20Logo.jpg"/>
          <p:cNvPicPr>
            <a:picLocks noChangeAspect="1" noChangeArrowheads="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1000323" y="5842603"/>
            <a:ext cx="1595095" cy="334211"/>
          </a:xfrm>
          <a:prstGeom prst="rect">
            <a:avLst/>
          </a:prstGeom>
          <a:noFill/>
          <a:extLst>
            <a:ext uri="{909E8E84-426E-40dd-AFC4-6F175D3DCCD1}">
              <a14:hiddenFill xmlns:a14="http://schemas.microsoft.com/office/drawing/2010/main" xmlns="">
                <a:solidFill>
                  <a:srgbClr val="FFFFFF"/>
                </a:solidFill>
              </a14:hiddenFill>
            </a:ext>
          </a:extLst>
        </p:spPr>
      </p:pic>
      <p:pic>
        <p:nvPicPr>
          <p:cNvPr id="2064" name="Picture 16" descr="https://pixabay.com/static/uploads/photo/2013/07/13/01/08/monitor-155158_640.png"/>
          <p:cNvPicPr>
            <a:picLocks noChangeAspect="1" noChangeArrowheads="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6204916" y="2010743"/>
            <a:ext cx="2276059" cy="1980883"/>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Rounded Rectangle 17">
            <a:hlinkClick r:id="rId17"/>
          </p:cNvPr>
          <p:cNvSpPr/>
          <p:nvPr/>
        </p:nvSpPr>
        <p:spPr>
          <a:xfrm>
            <a:off x="6620851" y="4091276"/>
            <a:ext cx="1457331" cy="272415"/>
          </a:xfrm>
          <a:prstGeom prst="roundRect">
            <a:avLst/>
          </a:prstGeom>
          <a:solidFill>
            <a:srgbClr val="C00000"/>
          </a:solidFill>
        </p:spPr>
        <p:txBody>
          <a:bodyPr wrap="square" rtlCol="0" anchor="ctr">
            <a:spAutoFit/>
          </a:bodyPr>
          <a:lstStyle/>
          <a:p>
            <a:pPr algn="ctr"/>
            <a:r>
              <a:rPr lang="en-US" sz="1000" b="1" dirty="0" smtClean="0">
                <a:solidFill>
                  <a:prstClr val="white"/>
                </a:solidFill>
                <a:ea typeface="Calibri" panose="020F0502020204030204" pitchFamily="34" charset="0"/>
                <a:cs typeface="Georgia" panose="02040502050405020303" pitchFamily="18" charset="0"/>
              </a:rPr>
              <a:t>WATCH DEMO</a:t>
            </a:r>
          </a:p>
        </p:txBody>
      </p:sp>
      <p:sp>
        <p:nvSpPr>
          <p:cNvPr id="2" name="Slide Number Placeholder 1"/>
          <p:cNvSpPr>
            <a:spLocks noGrp="1"/>
          </p:cNvSpPr>
          <p:nvPr>
            <p:ph type="sldNum" sz="quarter" idx="12"/>
          </p:nvPr>
        </p:nvSpPr>
        <p:spPr/>
        <p:txBody>
          <a:bodyPr/>
          <a:lstStyle/>
          <a:p>
            <a:fld id="{9648F39E-9C37-485F-AC97-16BB4BDF9F49}" type="slidenum">
              <a:rPr kumimoji="0" lang="en-US" smtClean="0"/>
              <a:t>11</a:t>
            </a:fld>
            <a:endParaRPr kumimoji="0" lang="en-US" dirty="0"/>
          </a:p>
        </p:txBody>
      </p:sp>
      <p:pic>
        <p:nvPicPr>
          <p:cNvPr id="6" name="Picture 5">
            <a:hlinkClick r:id="rId17"/>
          </p:cNvPr>
          <p:cNvPicPr>
            <a:picLocks noChangeAspect="1"/>
          </p:cNvPicPr>
          <p:nvPr/>
        </p:nvPicPr>
        <p:blipFill>
          <a:blip r:embed="rId18"/>
          <a:stretch>
            <a:fillRect/>
          </a:stretch>
        </p:blipFill>
        <p:spPr>
          <a:xfrm>
            <a:off x="6328079" y="2115907"/>
            <a:ext cx="2042197" cy="1163277"/>
          </a:xfrm>
          <a:prstGeom prst="rect">
            <a:avLst/>
          </a:prstGeom>
        </p:spPr>
      </p:pic>
    </p:spTree>
    <p:extLst>
      <p:ext uri="{BB962C8B-B14F-4D97-AF65-F5344CB8AC3E}">
        <p14:creationId xmlns:p14="http://schemas.microsoft.com/office/powerpoint/2010/main" val="5253662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TextBox 15"/>
          <p:cNvSpPr txBox="1"/>
          <p:nvPr/>
        </p:nvSpPr>
        <p:spPr>
          <a:xfrm>
            <a:off x="216316" y="738073"/>
            <a:ext cx="8637538" cy="1107996"/>
          </a:xfrm>
          <a:prstGeom prst="rect">
            <a:avLst/>
          </a:prstGeom>
          <a:noFill/>
        </p:spPr>
        <p:txBody>
          <a:bodyPr wrap="square" rtlCol="0">
            <a:spAutoFit/>
          </a:bodyPr>
          <a:lstStyle/>
          <a:p>
            <a:r>
              <a:rPr lang="en-US" sz="3200" b="1" dirty="0">
                <a:solidFill>
                  <a:prstClr val="black"/>
                </a:solidFill>
                <a:latin typeface="Acumin Pro Condensed" panose="020B0506020202020204" pitchFamily="34" charset="0"/>
              </a:rPr>
              <a:t>RedChip Money Report TV™ </a:t>
            </a:r>
            <a:r>
              <a:rPr lang="en-US" sz="3200" b="1" dirty="0" smtClean="0">
                <a:solidFill>
                  <a:prstClr val="black"/>
                </a:solidFill>
                <a:latin typeface="Acumin Pro Condensed" panose="020B0506020202020204" pitchFamily="34" charset="0"/>
              </a:rPr>
              <a:t>International: Bloomberg Network -161 Million Homes </a:t>
            </a:r>
            <a:endParaRPr lang="en-US" sz="3200" b="1" dirty="0">
              <a:solidFill>
                <a:prstClr val="black"/>
              </a:solidFill>
              <a:latin typeface="Acumin Pro Condensed" panose="020B0506020202020204" pitchFamily="34" charset="0"/>
            </a:endParaRPr>
          </a:p>
        </p:txBody>
      </p:sp>
      <p:sp>
        <p:nvSpPr>
          <p:cNvPr id="17" name="Rectangle 512"/>
          <p:cNvSpPr>
            <a:spLocks noChangeArrowheads="1"/>
          </p:cNvSpPr>
          <p:nvPr/>
        </p:nvSpPr>
        <p:spPr bwMode="auto">
          <a:xfrm>
            <a:off x="295230" y="2712910"/>
            <a:ext cx="1917833" cy="40334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eaLnBrk="0" fontAlgn="base" hangingPunct="0">
              <a:spcBef>
                <a:spcPct val="0"/>
              </a:spcBef>
              <a:spcAft>
                <a:spcPct val="0"/>
              </a:spcAft>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eaLnBrk="0" fontAlgn="base" hangingPunct="0">
              <a:spcBef>
                <a:spcPct val="0"/>
              </a:spcBef>
              <a:spcAft>
                <a:spcPct val="0"/>
              </a:spcAft>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eaLnBrk="0" fontAlgn="base" hangingPunct="0">
              <a:spcBef>
                <a:spcPct val="0"/>
              </a:spcBef>
              <a:spcAft>
                <a:spcPct val="0"/>
              </a:spcAft>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eaLnBrk="0" fontAlgn="base" hangingPunct="0">
              <a:spcBef>
                <a:spcPct val="0"/>
              </a:spcBef>
              <a:spcAft>
                <a:spcPct val="0"/>
              </a:spcAft>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fontAlgn="base">
              <a:lnSpc>
                <a:spcPct val="130000"/>
              </a:lnSpc>
              <a:spcBef>
                <a:spcPct val="0"/>
              </a:spcBef>
              <a:spcAft>
                <a:spcPct val="0"/>
              </a:spcAft>
            </a:pPr>
            <a:r>
              <a:rPr lang="en-US" altLang="en-US" sz="1200" b="1" dirty="0" smtClean="0">
                <a:solidFill>
                  <a:srgbClr val="000000"/>
                </a:solidFill>
              </a:rPr>
              <a:t>Western Europe</a:t>
            </a:r>
            <a:r>
              <a:rPr lang="en-US" altLang="en-US" sz="900" b="1" dirty="0" smtClean="0">
                <a:solidFill>
                  <a:srgbClr val="000000"/>
                </a:solidFill>
              </a:rPr>
              <a:t>	(000's)</a:t>
            </a:r>
          </a:p>
          <a:p>
            <a:pPr fontAlgn="base">
              <a:lnSpc>
                <a:spcPct val="130000"/>
              </a:lnSpc>
              <a:spcBef>
                <a:spcPct val="0"/>
              </a:spcBef>
              <a:spcAft>
                <a:spcPct val="0"/>
              </a:spcAft>
            </a:pPr>
            <a:r>
              <a:rPr lang="en-US" altLang="en-US" sz="800" dirty="0" smtClean="0">
                <a:solidFill>
                  <a:srgbClr val="000000"/>
                </a:solidFill>
              </a:rPr>
              <a:t>Austria	2,932</a:t>
            </a:r>
          </a:p>
          <a:p>
            <a:pPr fontAlgn="base">
              <a:lnSpc>
                <a:spcPct val="130000"/>
              </a:lnSpc>
              <a:spcBef>
                <a:spcPct val="0"/>
              </a:spcBef>
              <a:spcAft>
                <a:spcPct val="0"/>
              </a:spcAft>
            </a:pPr>
            <a:r>
              <a:rPr lang="en-US" altLang="en-US" sz="800" dirty="0" smtClean="0">
                <a:solidFill>
                  <a:srgbClr val="000000"/>
                </a:solidFill>
              </a:rPr>
              <a:t>Belgium	2,226</a:t>
            </a:r>
          </a:p>
          <a:p>
            <a:pPr fontAlgn="base">
              <a:lnSpc>
                <a:spcPct val="130000"/>
              </a:lnSpc>
              <a:spcBef>
                <a:spcPct val="0"/>
              </a:spcBef>
              <a:spcAft>
                <a:spcPct val="0"/>
              </a:spcAft>
            </a:pPr>
            <a:r>
              <a:rPr lang="en-US" altLang="en-US" sz="800" dirty="0" smtClean="0">
                <a:solidFill>
                  <a:srgbClr val="000000"/>
                </a:solidFill>
              </a:rPr>
              <a:t>Denmark	548</a:t>
            </a:r>
          </a:p>
          <a:p>
            <a:pPr fontAlgn="base">
              <a:lnSpc>
                <a:spcPct val="130000"/>
              </a:lnSpc>
              <a:spcBef>
                <a:spcPct val="0"/>
              </a:spcBef>
              <a:spcAft>
                <a:spcPct val="0"/>
              </a:spcAft>
            </a:pPr>
            <a:r>
              <a:rPr lang="en-US" altLang="en-US" sz="800" dirty="0" smtClean="0">
                <a:solidFill>
                  <a:srgbClr val="000000"/>
                </a:solidFill>
              </a:rPr>
              <a:t>Finland	356</a:t>
            </a:r>
          </a:p>
          <a:p>
            <a:pPr fontAlgn="base">
              <a:lnSpc>
                <a:spcPct val="130000"/>
              </a:lnSpc>
              <a:spcBef>
                <a:spcPct val="0"/>
              </a:spcBef>
              <a:spcAft>
                <a:spcPct val="0"/>
              </a:spcAft>
            </a:pPr>
            <a:r>
              <a:rPr lang="en-US" altLang="en-US" sz="800" dirty="0" smtClean="0">
                <a:solidFill>
                  <a:srgbClr val="000000"/>
                </a:solidFill>
              </a:rPr>
              <a:t>France	10,585</a:t>
            </a:r>
          </a:p>
          <a:p>
            <a:pPr fontAlgn="base">
              <a:lnSpc>
                <a:spcPct val="130000"/>
              </a:lnSpc>
              <a:spcBef>
                <a:spcPct val="0"/>
              </a:spcBef>
              <a:spcAft>
                <a:spcPct val="0"/>
              </a:spcAft>
            </a:pPr>
            <a:r>
              <a:rPr lang="en-US" altLang="en-US" sz="800" dirty="0" smtClean="0">
                <a:solidFill>
                  <a:srgbClr val="000000"/>
                </a:solidFill>
              </a:rPr>
              <a:t>Germany	24,238</a:t>
            </a:r>
          </a:p>
          <a:p>
            <a:pPr fontAlgn="base">
              <a:lnSpc>
                <a:spcPct val="130000"/>
              </a:lnSpc>
              <a:spcBef>
                <a:spcPct val="0"/>
              </a:spcBef>
              <a:spcAft>
                <a:spcPct val="0"/>
              </a:spcAft>
            </a:pPr>
            <a:r>
              <a:rPr lang="en-US" altLang="en-US" sz="800" dirty="0" smtClean="0">
                <a:solidFill>
                  <a:srgbClr val="000000"/>
                </a:solidFill>
              </a:rPr>
              <a:t>Greece	4,035</a:t>
            </a:r>
          </a:p>
          <a:p>
            <a:pPr fontAlgn="base">
              <a:lnSpc>
                <a:spcPct val="130000"/>
              </a:lnSpc>
              <a:spcBef>
                <a:spcPct val="0"/>
              </a:spcBef>
              <a:spcAft>
                <a:spcPct val="0"/>
              </a:spcAft>
            </a:pPr>
            <a:r>
              <a:rPr lang="en-US" altLang="en-US" sz="800" dirty="0" smtClean="0">
                <a:solidFill>
                  <a:srgbClr val="000000"/>
                </a:solidFill>
              </a:rPr>
              <a:t>Iceland	16</a:t>
            </a:r>
          </a:p>
          <a:p>
            <a:pPr fontAlgn="base">
              <a:lnSpc>
                <a:spcPct val="130000"/>
              </a:lnSpc>
              <a:spcBef>
                <a:spcPct val="0"/>
              </a:spcBef>
              <a:spcAft>
                <a:spcPct val="0"/>
              </a:spcAft>
            </a:pPr>
            <a:r>
              <a:rPr lang="en-US" altLang="en-US" sz="800" dirty="0" smtClean="0">
                <a:solidFill>
                  <a:srgbClr val="000000"/>
                </a:solidFill>
              </a:rPr>
              <a:t>Ireland	1,080</a:t>
            </a:r>
          </a:p>
          <a:p>
            <a:pPr fontAlgn="base">
              <a:lnSpc>
                <a:spcPct val="130000"/>
              </a:lnSpc>
              <a:spcBef>
                <a:spcPct val="0"/>
              </a:spcBef>
              <a:spcAft>
                <a:spcPct val="0"/>
              </a:spcAft>
            </a:pPr>
            <a:r>
              <a:rPr lang="en-US" altLang="en-US" sz="800" dirty="0" smtClean="0">
                <a:solidFill>
                  <a:srgbClr val="000000"/>
                </a:solidFill>
              </a:rPr>
              <a:t>Italy	8,472</a:t>
            </a:r>
          </a:p>
          <a:p>
            <a:pPr fontAlgn="base">
              <a:lnSpc>
                <a:spcPct val="130000"/>
              </a:lnSpc>
              <a:spcBef>
                <a:spcPct val="0"/>
              </a:spcBef>
              <a:spcAft>
                <a:spcPct val="0"/>
              </a:spcAft>
            </a:pPr>
            <a:r>
              <a:rPr lang="en-US" altLang="en-US" sz="800" dirty="0" smtClean="0">
                <a:solidFill>
                  <a:srgbClr val="000000"/>
                </a:solidFill>
              </a:rPr>
              <a:t>Luxembourg	92</a:t>
            </a:r>
          </a:p>
          <a:p>
            <a:pPr fontAlgn="base">
              <a:lnSpc>
                <a:spcPct val="130000"/>
              </a:lnSpc>
              <a:spcBef>
                <a:spcPct val="0"/>
              </a:spcBef>
              <a:spcAft>
                <a:spcPct val="0"/>
              </a:spcAft>
            </a:pPr>
            <a:r>
              <a:rPr lang="en-US" altLang="en-US" sz="800" dirty="0" smtClean="0">
                <a:solidFill>
                  <a:srgbClr val="000000"/>
                </a:solidFill>
              </a:rPr>
              <a:t>Madeira	5</a:t>
            </a:r>
          </a:p>
          <a:p>
            <a:pPr fontAlgn="base">
              <a:lnSpc>
                <a:spcPct val="130000"/>
              </a:lnSpc>
              <a:spcBef>
                <a:spcPct val="0"/>
              </a:spcBef>
              <a:spcAft>
                <a:spcPct val="0"/>
              </a:spcAft>
            </a:pPr>
            <a:r>
              <a:rPr lang="en-US" altLang="en-US" sz="800" dirty="0" smtClean="0">
                <a:solidFill>
                  <a:srgbClr val="000000"/>
                </a:solidFill>
              </a:rPr>
              <a:t>Malta	63</a:t>
            </a:r>
          </a:p>
          <a:p>
            <a:pPr fontAlgn="base">
              <a:lnSpc>
                <a:spcPct val="130000"/>
              </a:lnSpc>
              <a:spcBef>
                <a:spcPct val="0"/>
              </a:spcBef>
              <a:spcAft>
                <a:spcPct val="0"/>
              </a:spcAft>
            </a:pPr>
            <a:r>
              <a:rPr lang="en-US" altLang="en-US" sz="800" dirty="0" smtClean="0">
                <a:solidFill>
                  <a:srgbClr val="000000"/>
                </a:solidFill>
              </a:rPr>
              <a:t>Monaco	7</a:t>
            </a:r>
          </a:p>
          <a:p>
            <a:pPr fontAlgn="base">
              <a:lnSpc>
                <a:spcPct val="130000"/>
              </a:lnSpc>
              <a:spcBef>
                <a:spcPct val="0"/>
              </a:spcBef>
              <a:spcAft>
                <a:spcPct val="0"/>
              </a:spcAft>
            </a:pPr>
            <a:r>
              <a:rPr lang="en-US" altLang="en-US" sz="800" dirty="0" smtClean="0">
                <a:solidFill>
                  <a:srgbClr val="000000"/>
                </a:solidFill>
              </a:rPr>
              <a:t>Netherlands	1,285</a:t>
            </a:r>
          </a:p>
          <a:p>
            <a:pPr fontAlgn="base">
              <a:lnSpc>
                <a:spcPct val="130000"/>
              </a:lnSpc>
              <a:spcBef>
                <a:spcPct val="0"/>
              </a:spcBef>
              <a:spcAft>
                <a:spcPct val="0"/>
              </a:spcAft>
            </a:pPr>
            <a:r>
              <a:rPr lang="en-US" altLang="en-US" sz="800" dirty="0" smtClean="0">
                <a:solidFill>
                  <a:srgbClr val="000000"/>
                </a:solidFill>
              </a:rPr>
              <a:t>Norway	948</a:t>
            </a:r>
          </a:p>
          <a:p>
            <a:pPr fontAlgn="base">
              <a:lnSpc>
                <a:spcPct val="130000"/>
              </a:lnSpc>
              <a:spcBef>
                <a:spcPct val="0"/>
              </a:spcBef>
              <a:spcAft>
                <a:spcPct val="0"/>
              </a:spcAft>
            </a:pPr>
            <a:r>
              <a:rPr lang="en-US" altLang="en-US" sz="800" dirty="0" smtClean="0">
                <a:solidFill>
                  <a:srgbClr val="000000"/>
                </a:solidFill>
              </a:rPr>
              <a:t>Portugal	1,726</a:t>
            </a:r>
          </a:p>
          <a:p>
            <a:pPr fontAlgn="base">
              <a:lnSpc>
                <a:spcPct val="130000"/>
              </a:lnSpc>
              <a:spcBef>
                <a:spcPct val="0"/>
              </a:spcBef>
              <a:spcAft>
                <a:spcPct val="0"/>
              </a:spcAft>
            </a:pPr>
            <a:r>
              <a:rPr lang="en-US" altLang="en-US" sz="800" dirty="0" smtClean="0">
                <a:solidFill>
                  <a:srgbClr val="000000"/>
                </a:solidFill>
              </a:rPr>
              <a:t>Spain	4,419</a:t>
            </a:r>
          </a:p>
          <a:p>
            <a:pPr fontAlgn="base">
              <a:lnSpc>
                <a:spcPct val="130000"/>
              </a:lnSpc>
              <a:spcBef>
                <a:spcPct val="0"/>
              </a:spcBef>
              <a:spcAft>
                <a:spcPct val="0"/>
              </a:spcAft>
            </a:pPr>
            <a:r>
              <a:rPr lang="en-US" altLang="en-US" sz="800" dirty="0" smtClean="0">
                <a:solidFill>
                  <a:srgbClr val="000000"/>
                </a:solidFill>
              </a:rPr>
              <a:t>Sweden	937</a:t>
            </a:r>
          </a:p>
          <a:p>
            <a:pPr fontAlgn="base">
              <a:lnSpc>
                <a:spcPct val="130000"/>
              </a:lnSpc>
              <a:spcBef>
                <a:spcPct val="0"/>
              </a:spcBef>
              <a:spcAft>
                <a:spcPct val="0"/>
              </a:spcAft>
            </a:pPr>
            <a:r>
              <a:rPr lang="en-US" altLang="en-US" sz="800" dirty="0" smtClean="0">
                <a:solidFill>
                  <a:srgbClr val="000000"/>
                </a:solidFill>
              </a:rPr>
              <a:t>Switzerland	1,463</a:t>
            </a:r>
          </a:p>
          <a:p>
            <a:pPr fontAlgn="base">
              <a:lnSpc>
                <a:spcPct val="130000"/>
              </a:lnSpc>
              <a:spcBef>
                <a:spcPct val="0"/>
              </a:spcBef>
              <a:spcAft>
                <a:spcPct val="0"/>
              </a:spcAft>
            </a:pPr>
            <a:r>
              <a:rPr lang="en-US" altLang="en-US" sz="800" dirty="0" smtClean="0">
                <a:solidFill>
                  <a:srgbClr val="000000"/>
                </a:solidFill>
              </a:rPr>
              <a:t>Tenerife - Canary Islands	5</a:t>
            </a:r>
          </a:p>
          <a:p>
            <a:pPr fontAlgn="base">
              <a:lnSpc>
                <a:spcPct val="130000"/>
              </a:lnSpc>
              <a:spcBef>
                <a:spcPct val="0"/>
              </a:spcBef>
              <a:spcAft>
                <a:spcPct val="0"/>
              </a:spcAft>
            </a:pPr>
            <a:r>
              <a:rPr lang="en-US" altLang="en-US" sz="800" dirty="0" smtClean="0">
                <a:solidFill>
                  <a:srgbClr val="000000"/>
                </a:solidFill>
              </a:rPr>
              <a:t>United Kingdom	16,129</a:t>
            </a:r>
          </a:p>
          <a:p>
            <a:pPr fontAlgn="base">
              <a:lnSpc>
                <a:spcPct val="130000"/>
              </a:lnSpc>
              <a:spcBef>
                <a:spcPct val="0"/>
              </a:spcBef>
              <a:spcAft>
                <a:spcPct val="0"/>
              </a:spcAft>
            </a:pPr>
            <a:r>
              <a:rPr lang="en-US" altLang="en-US" sz="900" b="1" dirty="0" smtClean="0">
                <a:solidFill>
                  <a:srgbClr val="000000"/>
                </a:solidFill>
              </a:rPr>
              <a:t>Total:	81,567</a:t>
            </a:r>
          </a:p>
        </p:txBody>
      </p:sp>
      <p:sp>
        <p:nvSpPr>
          <p:cNvPr id="19" name="Rectangle 513"/>
          <p:cNvSpPr>
            <a:spLocks noChangeArrowheads="1"/>
          </p:cNvSpPr>
          <p:nvPr/>
        </p:nvSpPr>
        <p:spPr bwMode="auto">
          <a:xfrm>
            <a:off x="4433704" y="1859734"/>
            <a:ext cx="2023311" cy="35532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eaLnBrk="0" fontAlgn="base" hangingPunct="0">
              <a:spcBef>
                <a:spcPct val="0"/>
              </a:spcBef>
              <a:spcAft>
                <a:spcPct val="0"/>
              </a:spcAft>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eaLnBrk="0" fontAlgn="base" hangingPunct="0">
              <a:spcBef>
                <a:spcPct val="0"/>
              </a:spcBef>
              <a:spcAft>
                <a:spcPct val="0"/>
              </a:spcAft>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eaLnBrk="0" fontAlgn="base" hangingPunct="0">
              <a:spcBef>
                <a:spcPct val="0"/>
              </a:spcBef>
              <a:spcAft>
                <a:spcPct val="0"/>
              </a:spcAft>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eaLnBrk="0" fontAlgn="base" hangingPunct="0">
              <a:spcBef>
                <a:spcPct val="0"/>
              </a:spcBef>
              <a:spcAft>
                <a:spcPct val="0"/>
              </a:spcAft>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fontAlgn="base">
              <a:lnSpc>
                <a:spcPct val="130000"/>
              </a:lnSpc>
              <a:spcBef>
                <a:spcPct val="0"/>
              </a:spcBef>
              <a:spcAft>
                <a:spcPct val="0"/>
              </a:spcAft>
            </a:pPr>
            <a:r>
              <a:rPr lang="en-US" altLang="en-US" sz="1200" b="1" dirty="0" smtClean="0">
                <a:solidFill>
                  <a:srgbClr val="000000"/>
                </a:solidFill>
              </a:rPr>
              <a:t>East-Central Europe</a:t>
            </a:r>
            <a:r>
              <a:rPr lang="en-US" altLang="en-US" sz="900" b="1" dirty="0" smtClean="0">
                <a:solidFill>
                  <a:srgbClr val="000000"/>
                </a:solidFill>
              </a:rPr>
              <a:t>	(000's)</a:t>
            </a:r>
          </a:p>
          <a:p>
            <a:pPr fontAlgn="base">
              <a:lnSpc>
                <a:spcPct val="130000"/>
              </a:lnSpc>
              <a:spcBef>
                <a:spcPct val="0"/>
              </a:spcBef>
              <a:spcAft>
                <a:spcPct val="0"/>
              </a:spcAft>
            </a:pPr>
            <a:r>
              <a:rPr lang="en-US" altLang="en-US" sz="800" dirty="0" smtClean="0">
                <a:solidFill>
                  <a:srgbClr val="000000"/>
                </a:solidFill>
              </a:rPr>
              <a:t>Belarus	168</a:t>
            </a:r>
          </a:p>
          <a:p>
            <a:pPr fontAlgn="base">
              <a:lnSpc>
                <a:spcPct val="130000"/>
              </a:lnSpc>
              <a:spcBef>
                <a:spcPct val="0"/>
              </a:spcBef>
              <a:spcAft>
                <a:spcPct val="0"/>
              </a:spcAft>
            </a:pPr>
            <a:r>
              <a:rPr lang="en-US" altLang="en-US" sz="800" dirty="0" smtClean="0">
                <a:solidFill>
                  <a:srgbClr val="000000"/>
                </a:solidFill>
              </a:rPr>
              <a:t>Bulgaria	555</a:t>
            </a:r>
          </a:p>
          <a:p>
            <a:pPr fontAlgn="base">
              <a:lnSpc>
                <a:spcPct val="130000"/>
              </a:lnSpc>
              <a:spcBef>
                <a:spcPct val="0"/>
              </a:spcBef>
              <a:spcAft>
                <a:spcPct val="0"/>
              </a:spcAft>
            </a:pPr>
            <a:r>
              <a:rPr lang="en-US" altLang="en-US" sz="800" dirty="0" smtClean="0">
                <a:solidFill>
                  <a:srgbClr val="000000"/>
                </a:solidFill>
              </a:rPr>
              <a:t>Croatia	952</a:t>
            </a:r>
          </a:p>
          <a:p>
            <a:pPr fontAlgn="base">
              <a:lnSpc>
                <a:spcPct val="130000"/>
              </a:lnSpc>
              <a:spcBef>
                <a:spcPct val="0"/>
              </a:spcBef>
              <a:spcAft>
                <a:spcPct val="0"/>
              </a:spcAft>
            </a:pPr>
            <a:r>
              <a:rPr lang="en-US" altLang="en-US" sz="800" dirty="0" smtClean="0">
                <a:solidFill>
                  <a:srgbClr val="000000"/>
                </a:solidFill>
              </a:rPr>
              <a:t>Cyprus	73</a:t>
            </a:r>
          </a:p>
          <a:p>
            <a:pPr fontAlgn="base">
              <a:lnSpc>
                <a:spcPct val="130000"/>
              </a:lnSpc>
              <a:spcBef>
                <a:spcPct val="0"/>
              </a:spcBef>
              <a:spcAft>
                <a:spcPct val="0"/>
              </a:spcAft>
            </a:pPr>
            <a:r>
              <a:rPr lang="en-US" altLang="en-US" sz="800" dirty="0" smtClean="0">
                <a:solidFill>
                  <a:srgbClr val="000000"/>
                </a:solidFill>
              </a:rPr>
              <a:t>Czech Republic	1,465</a:t>
            </a:r>
          </a:p>
          <a:p>
            <a:pPr fontAlgn="base">
              <a:lnSpc>
                <a:spcPct val="130000"/>
              </a:lnSpc>
              <a:spcBef>
                <a:spcPct val="0"/>
              </a:spcBef>
              <a:spcAft>
                <a:spcPct val="0"/>
              </a:spcAft>
            </a:pPr>
            <a:r>
              <a:rPr lang="en-US" altLang="en-US" sz="800" dirty="0" smtClean="0">
                <a:solidFill>
                  <a:srgbClr val="000000"/>
                </a:solidFill>
              </a:rPr>
              <a:t>Estonia	59</a:t>
            </a:r>
          </a:p>
          <a:p>
            <a:pPr fontAlgn="base">
              <a:lnSpc>
                <a:spcPct val="130000"/>
              </a:lnSpc>
              <a:spcBef>
                <a:spcPct val="0"/>
              </a:spcBef>
              <a:spcAft>
                <a:spcPct val="0"/>
              </a:spcAft>
            </a:pPr>
            <a:r>
              <a:rPr lang="en-US" altLang="en-US" sz="800" dirty="0" smtClean="0">
                <a:solidFill>
                  <a:srgbClr val="000000"/>
                </a:solidFill>
              </a:rPr>
              <a:t>Georgia	1,210</a:t>
            </a:r>
          </a:p>
          <a:p>
            <a:pPr fontAlgn="base">
              <a:lnSpc>
                <a:spcPct val="130000"/>
              </a:lnSpc>
              <a:spcBef>
                <a:spcPct val="0"/>
              </a:spcBef>
              <a:spcAft>
                <a:spcPct val="0"/>
              </a:spcAft>
            </a:pPr>
            <a:r>
              <a:rPr lang="en-US" altLang="en-US" sz="800" dirty="0" smtClean="0">
                <a:solidFill>
                  <a:srgbClr val="000000"/>
                </a:solidFill>
              </a:rPr>
              <a:t>Hungary	514</a:t>
            </a:r>
          </a:p>
          <a:p>
            <a:pPr fontAlgn="base">
              <a:lnSpc>
                <a:spcPct val="130000"/>
              </a:lnSpc>
              <a:spcBef>
                <a:spcPct val="0"/>
              </a:spcBef>
              <a:spcAft>
                <a:spcPct val="0"/>
              </a:spcAft>
            </a:pPr>
            <a:r>
              <a:rPr lang="en-US" altLang="en-US" sz="800" dirty="0" smtClean="0">
                <a:solidFill>
                  <a:srgbClr val="000000"/>
                </a:solidFill>
              </a:rPr>
              <a:t>Latvia	140</a:t>
            </a:r>
          </a:p>
          <a:p>
            <a:pPr fontAlgn="base">
              <a:lnSpc>
                <a:spcPct val="130000"/>
              </a:lnSpc>
              <a:spcBef>
                <a:spcPct val="0"/>
              </a:spcBef>
              <a:spcAft>
                <a:spcPct val="0"/>
              </a:spcAft>
            </a:pPr>
            <a:r>
              <a:rPr lang="en-US" altLang="en-US" sz="800" dirty="0" smtClean="0">
                <a:solidFill>
                  <a:srgbClr val="000000"/>
                </a:solidFill>
              </a:rPr>
              <a:t>Lithuania	264</a:t>
            </a:r>
          </a:p>
          <a:p>
            <a:pPr fontAlgn="base">
              <a:lnSpc>
                <a:spcPct val="130000"/>
              </a:lnSpc>
              <a:spcBef>
                <a:spcPct val="0"/>
              </a:spcBef>
              <a:spcAft>
                <a:spcPct val="0"/>
              </a:spcAft>
            </a:pPr>
            <a:r>
              <a:rPr lang="en-US" altLang="en-US" sz="800" dirty="0" smtClean="0">
                <a:solidFill>
                  <a:srgbClr val="000000"/>
                </a:solidFill>
              </a:rPr>
              <a:t>Moldova	0</a:t>
            </a:r>
          </a:p>
          <a:p>
            <a:pPr fontAlgn="base">
              <a:lnSpc>
                <a:spcPct val="130000"/>
              </a:lnSpc>
              <a:spcBef>
                <a:spcPct val="0"/>
              </a:spcBef>
              <a:spcAft>
                <a:spcPct val="0"/>
              </a:spcAft>
            </a:pPr>
            <a:r>
              <a:rPr lang="en-US" altLang="en-US" sz="800" dirty="0" smtClean="0">
                <a:solidFill>
                  <a:srgbClr val="000000"/>
                </a:solidFill>
              </a:rPr>
              <a:t>Poland	9,012</a:t>
            </a:r>
          </a:p>
          <a:p>
            <a:pPr fontAlgn="base">
              <a:lnSpc>
                <a:spcPct val="130000"/>
              </a:lnSpc>
              <a:spcBef>
                <a:spcPct val="0"/>
              </a:spcBef>
              <a:spcAft>
                <a:spcPct val="0"/>
              </a:spcAft>
            </a:pPr>
            <a:r>
              <a:rPr lang="en-US" altLang="en-US" sz="800" dirty="0" smtClean="0">
                <a:solidFill>
                  <a:srgbClr val="000000"/>
                </a:solidFill>
              </a:rPr>
              <a:t>Romania	994</a:t>
            </a:r>
          </a:p>
          <a:p>
            <a:pPr fontAlgn="base">
              <a:lnSpc>
                <a:spcPct val="130000"/>
              </a:lnSpc>
              <a:spcBef>
                <a:spcPct val="0"/>
              </a:spcBef>
              <a:spcAft>
                <a:spcPct val="0"/>
              </a:spcAft>
            </a:pPr>
            <a:r>
              <a:rPr lang="en-US" altLang="en-US" sz="800" dirty="0" smtClean="0">
                <a:solidFill>
                  <a:srgbClr val="000000"/>
                </a:solidFill>
              </a:rPr>
              <a:t>Russia	2,190</a:t>
            </a:r>
          </a:p>
          <a:p>
            <a:pPr fontAlgn="base">
              <a:lnSpc>
                <a:spcPct val="130000"/>
              </a:lnSpc>
              <a:spcBef>
                <a:spcPct val="0"/>
              </a:spcBef>
              <a:spcAft>
                <a:spcPct val="0"/>
              </a:spcAft>
            </a:pPr>
            <a:r>
              <a:rPr lang="en-US" altLang="en-US" sz="800" dirty="0" smtClean="0">
                <a:solidFill>
                  <a:srgbClr val="000000"/>
                </a:solidFill>
              </a:rPr>
              <a:t>Slovakia	956</a:t>
            </a:r>
          </a:p>
          <a:p>
            <a:pPr fontAlgn="base">
              <a:lnSpc>
                <a:spcPct val="130000"/>
              </a:lnSpc>
              <a:spcBef>
                <a:spcPct val="0"/>
              </a:spcBef>
              <a:spcAft>
                <a:spcPct val="0"/>
              </a:spcAft>
            </a:pPr>
            <a:r>
              <a:rPr lang="en-US" altLang="en-US" sz="800" dirty="0" smtClean="0">
                <a:solidFill>
                  <a:srgbClr val="000000"/>
                </a:solidFill>
              </a:rPr>
              <a:t>Slovenia	174</a:t>
            </a:r>
          </a:p>
          <a:p>
            <a:pPr fontAlgn="base">
              <a:lnSpc>
                <a:spcPct val="130000"/>
              </a:lnSpc>
              <a:spcBef>
                <a:spcPct val="0"/>
              </a:spcBef>
              <a:spcAft>
                <a:spcPct val="0"/>
              </a:spcAft>
            </a:pPr>
            <a:r>
              <a:rPr lang="en-US" altLang="en-US" sz="800" dirty="0" smtClean="0">
                <a:solidFill>
                  <a:srgbClr val="000000"/>
                </a:solidFill>
              </a:rPr>
              <a:t>Turkey	3,336</a:t>
            </a:r>
          </a:p>
          <a:p>
            <a:pPr fontAlgn="base">
              <a:lnSpc>
                <a:spcPct val="130000"/>
              </a:lnSpc>
              <a:spcBef>
                <a:spcPct val="0"/>
              </a:spcBef>
              <a:spcAft>
                <a:spcPct val="0"/>
              </a:spcAft>
            </a:pPr>
            <a:r>
              <a:rPr lang="en-US" altLang="en-US" sz="800" dirty="0" smtClean="0">
                <a:solidFill>
                  <a:srgbClr val="000000"/>
                </a:solidFill>
              </a:rPr>
              <a:t>Yugoslavia	643</a:t>
            </a:r>
          </a:p>
          <a:p>
            <a:pPr fontAlgn="base">
              <a:lnSpc>
                <a:spcPct val="130000"/>
              </a:lnSpc>
              <a:spcBef>
                <a:spcPct val="0"/>
              </a:spcBef>
              <a:spcAft>
                <a:spcPct val="0"/>
              </a:spcAft>
            </a:pPr>
            <a:r>
              <a:rPr lang="en-US" altLang="en-US" sz="800" dirty="0" smtClean="0">
                <a:solidFill>
                  <a:srgbClr val="000000"/>
                </a:solidFill>
              </a:rPr>
              <a:t>Ukraine	956</a:t>
            </a:r>
          </a:p>
          <a:p>
            <a:pPr fontAlgn="base">
              <a:lnSpc>
                <a:spcPct val="130000"/>
              </a:lnSpc>
              <a:spcBef>
                <a:spcPct val="0"/>
              </a:spcBef>
              <a:spcAft>
                <a:spcPct val="0"/>
              </a:spcAft>
            </a:pPr>
            <a:r>
              <a:rPr lang="en-US" altLang="en-US" sz="900" b="1" dirty="0" smtClean="0">
                <a:solidFill>
                  <a:srgbClr val="000000"/>
                </a:solidFill>
              </a:rPr>
              <a:t>Total:	23,661</a:t>
            </a:r>
          </a:p>
        </p:txBody>
      </p:sp>
      <p:sp>
        <p:nvSpPr>
          <p:cNvPr id="20" name="Rectangle 603"/>
          <p:cNvSpPr>
            <a:spLocks noChangeArrowheads="1"/>
          </p:cNvSpPr>
          <p:nvPr/>
        </p:nvSpPr>
        <p:spPr bwMode="auto">
          <a:xfrm>
            <a:off x="2618322" y="5444422"/>
            <a:ext cx="1554442" cy="832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1pPr>
            <a:lvl2pPr marL="742950" indent="-285750">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2pPr>
            <a:lvl3pPr marL="1143000" indent="-228600">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3pPr>
            <a:lvl4pPr marL="1600200" indent="-228600">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4pPr>
            <a:lvl5pPr marL="2057400" indent="-228600">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5pPr>
            <a:lvl6pPr marL="2514600" indent="-228600" eaLnBrk="0" fontAlgn="base" hangingPunct="0">
              <a:spcBef>
                <a:spcPct val="0"/>
              </a:spcBef>
              <a:spcAft>
                <a:spcPct val="0"/>
              </a:spcAft>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6pPr>
            <a:lvl7pPr marL="2971800" indent="-228600" eaLnBrk="0" fontAlgn="base" hangingPunct="0">
              <a:spcBef>
                <a:spcPct val="0"/>
              </a:spcBef>
              <a:spcAft>
                <a:spcPct val="0"/>
              </a:spcAft>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7pPr>
            <a:lvl8pPr marL="3429000" indent="-228600" eaLnBrk="0" fontAlgn="base" hangingPunct="0">
              <a:spcBef>
                <a:spcPct val="0"/>
              </a:spcBef>
              <a:spcAft>
                <a:spcPct val="0"/>
              </a:spcAft>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8pPr>
            <a:lvl9pPr marL="3886200" indent="-228600" eaLnBrk="0" fontAlgn="base" hangingPunct="0">
              <a:spcBef>
                <a:spcPct val="0"/>
              </a:spcBef>
              <a:spcAft>
                <a:spcPct val="0"/>
              </a:spcAft>
              <a:tabLst>
                <a:tab pos="1716088" algn="r"/>
              </a:tabLst>
              <a:defRPr sz="2400">
                <a:solidFill>
                  <a:schemeClr val="tx1"/>
                </a:solidFill>
                <a:latin typeface="Arial" panose="020B0604020202020204" pitchFamily="34" charset="0"/>
                <a:ea typeface="Arial Unicode MS" panose="020B0604020202020204" pitchFamily="34" charset="-128"/>
                <a:cs typeface="Arial Unicode MS" panose="020B0604020202020204" pitchFamily="34" charset="-128"/>
              </a:defRPr>
            </a:lvl9pPr>
          </a:lstStyle>
          <a:p>
            <a:pPr fontAlgn="base">
              <a:lnSpc>
                <a:spcPct val="130000"/>
              </a:lnSpc>
              <a:spcBef>
                <a:spcPct val="0"/>
              </a:spcBef>
              <a:spcAft>
                <a:spcPct val="0"/>
              </a:spcAft>
            </a:pPr>
            <a:r>
              <a:rPr lang="en-US" altLang="en-US" sz="1200" b="1" dirty="0" smtClean="0">
                <a:solidFill>
                  <a:srgbClr val="000000"/>
                </a:solidFill>
              </a:rPr>
              <a:t>Middle East</a:t>
            </a:r>
            <a:r>
              <a:rPr lang="en-US" altLang="en-US" sz="900" b="1" dirty="0" smtClean="0">
                <a:solidFill>
                  <a:srgbClr val="000000"/>
                </a:solidFill>
              </a:rPr>
              <a:t>	(000's)</a:t>
            </a:r>
          </a:p>
          <a:p>
            <a:pPr fontAlgn="base">
              <a:lnSpc>
                <a:spcPct val="130000"/>
              </a:lnSpc>
              <a:spcBef>
                <a:spcPct val="0"/>
              </a:spcBef>
              <a:spcAft>
                <a:spcPct val="0"/>
              </a:spcAft>
            </a:pPr>
            <a:r>
              <a:rPr lang="en-US" altLang="en-US" sz="800" dirty="0" smtClean="0">
                <a:solidFill>
                  <a:srgbClr val="000000"/>
                </a:solidFill>
              </a:rPr>
              <a:t>Gulf States	25,369</a:t>
            </a:r>
          </a:p>
          <a:p>
            <a:pPr fontAlgn="base">
              <a:lnSpc>
                <a:spcPct val="130000"/>
              </a:lnSpc>
              <a:spcBef>
                <a:spcPct val="0"/>
              </a:spcBef>
              <a:spcAft>
                <a:spcPct val="0"/>
              </a:spcAft>
            </a:pPr>
            <a:r>
              <a:rPr lang="en-US" altLang="en-US" sz="800" dirty="0" smtClean="0">
                <a:solidFill>
                  <a:srgbClr val="000000"/>
                </a:solidFill>
              </a:rPr>
              <a:t>Israel	1,072</a:t>
            </a:r>
          </a:p>
          <a:p>
            <a:pPr fontAlgn="base">
              <a:lnSpc>
                <a:spcPct val="130000"/>
              </a:lnSpc>
              <a:spcBef>
                <a:spcPct val="0"/>
              </a:spcBef>
              <a:spcAft>
                <a:spcPct val="0"/>
              </a:spcAft>
            </a:pPr>
            <a:r>
              <a:rPr lang="en-US" altLang="en-US" sz="900" b="1" dirty="0" smtClean="0">
                <a:solidFill>
                  <a:srgbClr val="000000"/>
                </a:solidFill>
              </a:rPr>
              <a:t>Total:	26,441</a:t>
            </a:r>
          </a:p>
        </p:txBody>
      </p:sp>
      <p:sp>
        <p:nvSpPr>
          <p:cNvPr id="22" name="TextBox 21"/>
          <p:cNvSpPr txBox="1"/>
          <p:nvPr/>
        </p:nvSpPr>
        <p:spPr>
          <a:xfrm>
            <a:off x="2618322" y="1841844"/>
            <a:ext cx="1636768" cy="3493264"/>
          </a:xfrm>
          <a:prstGeom prst="rect">
            <a:avLst/>
          </a:prstGeom>
          <a:noFill/>
        </p:spPr>
        <p:txBody>
          <a:bodyPr wrap="square">
            <a:spAutoFit/>
          </a:bodyPr>
          <a:lstStyle/>
          <a:p>
            <a:pPr eaLnBrk="0" fontAlgn="base" hangingPunct="0">
              <a:lnSpc>
                <a:spcPct val="150000"/>
              </a:lnSpc>
              <a:spcBef>
                <a:spcPct val="0"/>
              </a:spcBef>
              <a:spcAft>
                <a:spcPct val="0"/>
              </a:spcAft>
              <a:defRPr/>
            </a:pPr>
            <a:r>
              <a:rPr lang="es-MX" sz="1200" b="1" dirty="0" err="1">
                <a:solidFill>
                  <a:srgbClr val="000000"/>
                </a:solidFill>
                <a:latin typeface="Arial" panose="020B0604020202020204" pitchFamily="34" charset="0"/>
                <a:cs typeface="Arial" panose="020B0604020202020204" pitchFamily="34" charset="0"/>
              </a:rPr>
              <a:t>Latin</a:t>
            </a:r>
            <a:r>
              <a:rPr lang="es-MX" sz="1200" b="1" dirty="0">
                <a:solidFill>
                  <a:srgbClr val="000000"/>
                </a:solidFill>
                <a:latin typeface="Arial" panose="020B0604020202020204" pitchFamily="34" charset="0"/>
                <a:cs typeface="Arial" panose="020B0604020202020204" pitchFamily="34" charset="0"/>
              </a:rPr>
              <a:t> </a:t>
            </a:r>
            <a:r>
              <a:rPr lang="es-MX" sz="1200" b="1" dirty="0" smtClean="0">
                <a:solidFill>
                  <a:srgbClr val="000000"/>
                </a:solidFill>
                <a:latin typeface="Arial" panose="020B0604020202020204" pitchFamily="34" charset="0"/>
                <a:cs typeface="Arial" panose="020B0604020202020204" pitchFamily="34" charset="0"/>
              </a:rPr>
              <a:t>America </a:t>
            </a:r>
            <a:r>
              <a:rPr lang="es-MX" sz="900" b="1" dirty="0" smtClean="0">
                <a:solidFill>
                  <a:srgbClr val="000000"/>
                </a:solidFill>
                <a:latin typeface="Arial" panose="020B0604020202020204" pitchFamily="34" charset="0"/>
                <a:cs typeface="Arial" panose="020B0604020202020204" pitchFamily="34" charset="0"/>
              </a:rPr>
              <a:t>(000’s</a:t>
            </a:r>
            <a:r>
              <a:rPr lang="es-MX" sz="900" b="1" dirty="0">
                <a:solidFill>
                  <a:srgbClr val="000000"/>
                </a:solidFill>
                <a:latin typeface="Arial" panose="020B0604020202020204" pitchFamily="34" charset="0"/>
                <a:cs typeface="Arial" panose="020B0604020202020204" pitchFamily="34" charset="0"/>
              </a:rPr>
              <a:t>)</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Mexico	2,623</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Colombia	1,130</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Ecuador	     64</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Peru	   243</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Venezuela	   390</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Chile	   163</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Guatemala	     32</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El Salvador	     46</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Honduras	     19</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Nicaragua	     32</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Costa Rica 	     74</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Panama    	     95</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Brazil 	3,294</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Argentina	2,305</a:t>
            </a:r>
          </a:p>
          <a:p>
            <a:pPr eaLnBrk="0" fontAlgn="base" hangingPunct="0">
              <a:lnSpc>
                <a:spcPct val="150000"/>
              </a:lnSpc>
              <a:spcBef>
                <a:spcPct val="0"/>
              </a:spcBef>
              <a:spcAft>
                <a:spcPct val="0"/>
              </a:spcAft>
              <a:defRPr/>
            </a:pPr>
            <a:r>
              <a:rPr lang="es-MX" sz="800" dirty="0">
                <a:solidFill>
                  <a:srgbClr val="000000"/>
                </a:solidFill>
                <a:latin typeface="Arial" panose="020B0604020202020204" pitchFamily="34" charset="0"/>
                <a:cs typeface="Arial" panose="020B0604020202020204" pitchFamily="34" charset="0"/>
              </a:rPr>
              <a:t>Uruguay	   182</a:t>
            </a:r>
          </a:p>
          <a:p>
            <a:pPr eaLnBrk="0" fontAlgn="base" hangingPunct="0">
              <a:lnSpc>
                <a:spcPct val="150000"/>
              </a:lnSpc>
              <a:spcBef>
                <a:spcPct val="0"/>
              </a:spcBef>
              <a:spcAft>
                <a:spcPct val="0"/>
              </a:spcAft>
              <a:defRPr/>
            </a:pPr>
            <a:r>
              <a:rPr lang="es-MX" sz="1000" b="1" dirty="0">
                <a:solidFill>
                  <a:srgbClr val="000000"/>
                </a:solidFill>
                <a:latin typeface="Arial" panose="020B0604020202020204" pitchFamily="34" charset="0"/>
                <a:cs typeface="Arial" panose="020B0604020202020204" pitchFamily="34" charset="0"/>
              </a:rPr>
              <a:t>Total:            </a:t>
            </a:r>
            <a:r>
              <a:rPr lang="es-MX" sz="1000" b="1" dirty="0" smtClean="0">
                <a:solidFill>
                  <a:srgbClr val="000000"/>
                </a:solidFill>
                <a:latin typeface="Arial" panose="020B0604020202020204" pitchFamily="34" charset="0"/>
                <a:cs typeface="Arial" panose="020B0604020202020204" pitchFamily="34" charset="0"/>
              </a:rPr>
              <a:t>10,692</a:t>
            </a:r>
            <a:endParaRPr lang="en-US" sz="1000" b="1" dirty="0">
              <a:solidFill>
                <a:srgbClr val="000000"/>
              </a:solidFill>
              <a:latin typeface="Arial" panose="020B0604020202020204" pitchFamily="34" charset="0"/>
              <a:cs typeface="Arial" panose="020B0604020202020204" pitchFamily="34" charset="0"/>
            </a:endParaRPr>
          </a:p>
          <a:p>
            <a:pPr eaLnBrk="0" fontAlgn="base" hangingPunct="0">
              <a:spcBef>
                <a:spcPct val="0"/>
              </a:spcBef>
              <a:spcAft>
                <a:spcPct val="0"/>
              </a:spcAft>
              <a:defRPr/>
            </a:pPr>
            <a:endParaRPr lang="en-US" sz="800" dirty="0">
              <a:solidFill>
                <a:srgbClr val="000000"/>
              </a:solidFill>
              <a:latin typeface="Arial" panose="020B0604020202020204" pitchFamily="34" charset="0"/>
              <a:cs typeface="Arial" panose="020B0604020202020204" pitchFamily="34" charset="0"/>
            </a:endParaRPr>
          </a:p>
        </p:txBody>
      </p:sp>
      <p:pic>
        <p:nvPicPr>
          <p:cNvPr id="23" name="Picture 1"/>
          <p:cNvPicPr>
            <a:picLocks noChangeAspect="1"/>
          </p:cNvPicPr>
          <p:nvPr/>
        </p:nvPicPr>
        <p:blipFill>
          <a:blip r:embed="rId3" cstate="email">
            <a:extLst>
              <a:ext uri="{28A0092B-C50C-407E-A947-70E740481C1C}">
                <a14:useLocalDpi xmlns:a14="http://schemas.microsoft.com/office/drawing/2010/main" val="0"/>
              </a:ext>
            </a:extLst>
          </a:blip>
          <a:srcRect l="16649" t="9669" r="16260" b="49596"/>
          <a:stretch>
            <a:fillRect/>
          </a:stretch>
        </p:blipFill>
        <p:spPr bwMode="auto">
          <a:xfrm>
            <a:off x="6187972" y="5088632"/>
            <a:ext cx="2560373" cy="15525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TextBox 25"/>
          <p:cNvSpPr txBox="1"/>
          <p:nvPr/>
        </p:nvSpPr>
        <p:spPr>
          <a:xfrm>
            <a:off x="6718087" y="1841844"/>
            <a:ext cx="1959569" cy="2775119"/>
          </a:xfrm>
          <a:prstGeom prst="rect">
            <a:avLst/>
          </a:prstGeom>
          <a:noFill/>
        </p:spPr>
        <p:txBody>
          <a:bodyPr wrap="square">
            <a:spAutoFit/>
          </a:bodyPr>
          <a:lstStyle/>
          <a:p>
            <a:pPr eaLnBrk="0" fontAlgn="base" hangingPunct="0">
              <a:lnSpc>
                <a:spcPct val="150000"/>
              </a:lnSpc>
              <a:spcBef>
                <a:spcPct val="0"/>
              </a:spcBef>
              <a:spcAft>
                <a:spcPct val="0"/>
              </a:spcAft>
              <a:defRPr/>
            </a:pPr>
            <a:r>
              <a:rPr lang="es-MX" sz="1200" b="1" dirty="0" smtClean="0">
                <a:solidFill>
                  <a:srgbClr val="000000"/>
                </a:solidFill>
                <a:latin typeface="Arial" panose="020B0604020202020204" pitchFamily="34" charset="0"/>
                <a:cs typeface="Arial" panose="020B0604020202020204" pitchFamily="34" charset="0"/>
              </a:rPr>
              <a:t>Asia</a:t>
            </a:r>
            <a:r>
              <a:rPr lang="es-MX" sz="900" b="1" dirty="0" smtClean="0">
                <a:solidFill>
                  <a:srgbClr val="000000"/>
                </a:solidFill>
                <a:latin typeface="Arial" panose="020B0604020202020204" pitchFamily="34" charset="0"/>
                <a:cs typeface="Arial" panose="020B0604020202020204" pitchFamily="34" charset="0"/>
              </a:rPr>
              <a:t> 	   (000’s</a:t>
            </a:r>
            <a:r>
              <a:rPr lang="es-MX" sz="900" b="1" dirty="0">
                <a:solidFill>
                  <a:srgbClr val="000000"/>
                </a:solidFill>
                <a:latin typeface="Arial" panose="020B0604020202020204" pitchFamily="34" charset="0"/>
                <a:cs typeface="Arial" panose="020B0604020202020204" pitchFamily="34" charset="0"/>
              </a:rPr>
              <a:t>)</a:t>
            </a:r>
          </a:p>
          <a:p>
            <a:pPr>
              <a:lnSpc>
                <a:spcPts val="400"/>
              </a:lnSpc>
            </a:pPr>
            <a:endParaRPr lang="en-US" sz="800" dirty="0"/>
          </a:p>
          <a:p>
            <a:pPr>
              <a:lnSpc>
                <a:spcPts val="600"/>
              </a:lnSpc>
            </a:pPr>
            <a:r>
              <a:rPr lang="en-US" sz="800" dirty="0">
                <a:latin typeface="Arial" panose="020B0604020202020204" pitchFamily="34" charset="0"/>
                <a:cs typeface="Arial" panose="020B0604020202020204" pitchFamily="34" charset="0"/>
              </a:rPr>
              <a:t>South Korea 	</a:t>
            </a:r>
            <a:r>
              <a:rPr lang="en-US" sz="800" dirty="0" smtClean="0">
                <a:latin typeface="Arial" panose="020B0604020202020204" pitchFamily="34" charset="0"/>
                <a:cs typeface="Arial" panose="020B0604020202020204" pitchFamily="34" charset="0"/>
              </a:rPr>
              <a:t>   5,688 </a:t>
            </a:r>
            <a:r>
              <a:rPr lang="en-US" sz="800" dirty="0">
                <a:latin typeface="Arial" panose="020B0604020202020204" pitchFamily="34" charset="0"/>
                <a:cs typeface="Arial" panose="020B0604020202020204" pitchFamily="34" charset="0"/>
              </a:rPr>
              <a:t>	</a:t>
            </a:r>
          </a:p>
          <a:p>
            <a:pPr>
              <a:lnSpc>
                <a:spcPts val="600"/>
              </a:lnSpc>
            </a:pPr>
            <a:r>
              <a:rPr lang="en-US" sz="800" dirty="0">
                <a:latin typeface="Arial" panose="020B0604020202020204" pitchFamily="34" charset="0"/>
                <a:cs typeface="Arial" panose="020B0604020202020204" pitchFamily="34" charset="0"/>
              </a:rPr>
              <a:t>Hong </a:t>
            </a:r>
            <a:r>
              <a:rPr lang="en-US" sz="800" dirty="0" smtClean="0">
                <a:latin typeface="Arial" panose="020B0604020202020204" pitchFamily="34" charset="0"/>
                <a:cs typeface="Arial" panose="020B0604020202020204" pitchFamily="34" charset="0"/>
              </a:rPr>
              <a:t>Kong </a:t>
            </a:r>
            <a:r>
              <a:rPr lang="en-US" sz="800" dirty="0">
                <a:latin typeface="Arial" panose="020B0604020202020204" pitchFamily="34" charset="0"/>
                <a:cs typeface="Arial" panose="020B0604020202020204" pitchFamily="34" charset="0"/>
              </a:rPr>
              <a:t>	</a:t>
            </a:r>
            <a:r>
              <a:rPr lang="en-US" sz="800" dirty="0" smtClean="0">
                <a:latin typeface="Arial" panose="020B0604020202020204" pitchFamily="34" charset="0"/>
                <a:cs typeface="Arial" panose="020B0604020202020204" pitchFamily="34" charset="0"/>
              </a:rPr>
              <a:t>   1,765</a:t>
            </a:r>
            <a:r>
              <a:rPr lang="en-US" sz="800" dirty="0">
                <a:latin typeface="Arial" panose="020B0604020202020204" pitchFamily="34" charset="0"/>
                <a:cs typeface="Arial" panose="020B0604020202020204" pitchFamily="34" charset="0"/>
              </a:rPr>
              <a:t>	</a:t>
            </a:r>
            <a:r>
              <a:rPr lang="en-US" sz="800" dirty="0" smtClean="0">
                <a:latin typeface="Arial" panose="020B0604020202020204" pitchFamily="34" charset="0"/>
                <a:cs typeface="Arial" panose="020B0604020202020204" pitchFamily="34" charset="0"/>
              </a:rPr>
              <a:t>      </a:t>
            </a:r>
            <a:endParaRPr lang="en-US" sz="800" dirty="0">
              <a:latin typeface="Arial" panose="020B0604020202020204" pitchFamily="34" charset="0"/>
              <a:cs typeface="Arial" panose="020B0604020202020204" pitchFamily="34" charset="0"/>
            </a:endParaRPr>
          </a:p>
          <a:p>
            <a:pPr>
              <a:lnSpc>
                <a:spcPts val="600"/>
              </a:lnSpc>
            </a:pPr>
            <a:r>
              <a:rPr lang="en-US" sz="800" dirty="0">
                <a:latin typeface="Arial" panose="020B0604020202020204" pitchFamily="34" charset="0"/>
                <a:cs typeface="Arial" panose="020B0604020202020204" pitchFamily="34" charset="0"/>
              </a:rPr>
              <a:t>Taiwan 	</a:t>
            </a:r>
            <a:r>
              <a:rPr lang="en-US" sz="800" dirty="0" smtClean="0">
                <a:latin typeface="Arial" panose="020B0604020202020204" pitchFamily="34" charset="0"/>
                <a:cs typeface="Arial" panose="020B0604020202020204" pitchFamily="34" charset="0"/>
              </a:rPr>
              <a:t>   1,762 </a:t>
            </a:r>
            <a:r>
              <a:rPr lang="en-US" sz="800" dirty="0">
                <a:latin typeface="Arial" panose="020B0604020202020204" pitchFamily="34" charset="0"/>
                <a:cs typeface="Arial" panose="020B0604020202020204" pitchFamily="34" charset="0"/>
              </a:rPr>
              <a:t>	</a:t>
            </a:r>
          </a:p>
          <a:p>
            <a:pPr>
              <a:lnSpc>
                <a:spcPts val="600"/>
              </a:lnSpc>
            </a:pPr>
            <a:r>
              <a:rPr lang="en-US" sz="800" dirty="0">
                <a:latin typeface="Arial" panose="020B0604020202020204" pitchFamily="34" charset="0"/>
                <a:cs typeface="Arial" panose="020B0604020202020204" pitchFamily="34" charset="0"/>
              </a:rPr>
              <a:t>Vietnam 	</a:t>
            </a:r>
            <a:r>
              <a:rPr lang="en-US" sz="800" dirty="0" smtClean="0">
                <a:latin typeface="Arial" panose="020B0604020202020204" pitchFamily="34" charset="0"/>
                <a:cs typeface="Arial" panose="020B0604020202020204" pitchFamily="34" charset="0"/>
              </a:rPr>
              <a:t>      941</a:t>
            </a:r>
            <a:r>
              <a:rPr lang="en-US" sz="800" dirty="0">
                <a:latin typeface="Arial" panose="020B0604020202020204" pitchFamily="34" charset="0"/>
                <a:cs typeface="Arial" panose="020B0604020202020204" pitchFamily="34" charset="0"/>
              </a:rPr>
              <a:t>	</a:t>
            </a:r>
          </a:p>
          <a:p>
            <a:pPr>
              <a:lnSpc>
                <a:spcPts val="600"/>
              </a:lnSpc>
            </a:pPr>
            <a:r>
              <a:rPr lang="en-US" sz="800" dirty="0">
                <a:latin typeface="Arial" panose="020B0604020202020204" pitchFamily="34" charset="0"/>
                <a:cs typeface="Arial" panose="020B0604020202020204" pitchFamily="34" charset="0"/>
              </a:rPr>
              <a:t>Singapore 	</a:t>
            </a:r>
            <a:r>
              <a:rPr lang="en-US" sz="800" dirty="0" smtClean="0">
                <a:latin typeface="Arial" panose="020B0604020202020204" pitchFamily="34" charset="0"/>
                <a:cs typeface="Arial" panose="020B0604020202020204" pitchFamily="34" charset="0"/>
              </a:rPr>
              <a:t>      940 </a:t>
            </a:r>
            <a:r>
              <a:rPr lang="en-US" sz="800" dirty="0">
                <a:latin typeface="Arial" panose="020B0604020202020204" pitchFamily="34" charset="0"/>
                <a:cs typeface="Arial" panose="020B0604020202020204" pitchFamily="34" charset="0"/>
              </a:rPr>
              <a:t>	</a:t>
            </a:r>
          </a:p>
          <a:p>
            <a:pPr>
              <a:lnSpc>
                <a:spcPts val="600"/>
              </a:lnSpc>
            </a:pPr>
            <a:r>
              <a:rPr lang="en-US" sz="800" dirty="0">
                <a:latin typeface="Arial" panose="020B0604020202020204" pitchFamily="34" charset="0"/>
                <a:cs typeface="Arial" panose="020B0604020202020204" pitchFamily="34" charset="0"/>
              </a:rPr>
              <a:t>Malaysia 	</a:t>
            </a:r>
            <a:r>
              <a:rPr lang="en-US" sz="800" dirty="0" smtClean="0">
                <a:latin typeface="Arial" panose="020B0604020202020204" pitchFamily="34" charset="0"/>
                <a:cs typeface="Arial" panose="020B0604020202020204" pitchFamily="34" charset="0"/>
              </a:rPr>
              <a:t>      851 </a:t>
            </a:r>
            <a:r>
              <a:rPr lang="en-US" sz="800" dirty="0">
                <a:latin typeface="Arial" panose="020B0604020202020204" pitchFamily="34" charset="0"/>
                <a:cs typeface="Arial" panose="020B0604020202020204" pitchFamily="34" charset="0"/>
              </a:rPr>
              <a:t>	</a:t>
            </a:r>
          </a:p>
          <a:p>
            <a:pPr>
              <a:lnSpc>
                <a:spcPts val="600"/>
              </a:lnSpc>
            </a:pPr>
            <a:r>
              <a:rPr lang="en-US" sz="800" dirty="0">
                <a:latin typeface="Arial" panose="020B0604020202020204" pitchFamily="34" charset="0"/>
                <a:cs typeface="Arial" panose="020B0604020202020204" pitchFamily="34" charset="0"/>
              </a:rPr>
              <a:t>Indonesia 	</a:t>
            </a:r>
            <a:r>
              <a:rPr lang="en-US" sz="800" dirty="0" smtClean="0">
                <a:latin typeface="Arial" panose="020B0604020202020204" pitchFamily="34" charset="0"/>
                <a:cs typeface="Arial" panose="020B0604020202020204" pitchFamily="34" charset="0"/>
              </a:rPr>
              <a:t>      471 </a:t>
            </a:r>
            <a:r>
              <a:rPr lang="en-US" sz="800" dirty="0">
                <a:latin typeface="Arial" panose="020B0604020202020204" pitchFamily="34" charset="0"/>
                <a:cs typeface="Arial" panose="020B0604020202020204" pitchFamily="34" charset="0"/>
              </a:rPr>
              <a:t>	</a:t>
            </a:r>
            <a:r>
              <a:rPr lang="en-US" sz="800" dirty="0" smtClean="0">
                <a:latin typeface="Arial" panose="020B0604020202020204" pitchFamily="34" charset="0"/>
                <a:cs typeface="Arial" panose="020B0604020202020204" pitchFamily="34" charset="0"/>
              </a:rPr>
              <a:t> </a:t>
            </a:r>
            <a:endParaRPr lang="en-US" sz="800" dirty="0">
              <a:latin typeface="Arial" panose="020B0604020202020204" pitchFamily="34" charset="0"/>
              <a:cs typeface="Arial" panose="020B0604020202020204" pitchFamily="34" charset="0"/>
            </a:endParaRPr>
          </a:p>
          <a:p>
            <a:pPr>
              <a:lnSpc>
                <a:spcPts val="600"/>
              </a:lnSpc>
            </a:pPr>
            <a:r>
              <a:rPr lang="en-US" sz="800" dirty="0">
                <a:latin typeface="Arial" panose="020B0604020202020204" pitchFamily="34" charset="0"/>
                <a:cs typeface="Arial" panose="020B0604020202020204" pitchFamily="34" charset="0"/>
              </a:rPr>
              <a:t>Thailand 	</a:t>
            </a:r>
            <a:r>
              <a:rPr lang="en-US" sz="800" dirty="0" smtClean="0">
                <a:latin typeface="Arial" panose="020B0604020202020204" pitchFamily="34" charset="0"/>
                <a:cs typeface="Arial" panose="020B0604020202020204" pitchFamily="34" charset="0"/>
              </a:rPr>
              <a:t>      338 </a:t>
            </a:r>
            <a:r>
              <a:rPr lang="en-US" sz="800" dirty="0">
                <a:latin typeface="Arial" panose="020B0604020202020204" pitchFamily="34" charset="0"/>
                <a:cs typeface="Arial" panose="020B0604020202020204" pitchFamily="34" charset="0"/>
              </a:rPr>
              <a:t>	</a:t>
            </a:r>
          </a:p>
          <a:p>
            <a:pPr>
              <a:lnSpc>
                <a:spcPts val="600"/>
              </a:lnSpc>
            </a:pPr>
            <a:r>
              <a:rPr lang="en-US" sz="800" dirty="0">
                <a:latin typeface="Arial" panose="020B0604020202020204" pitchFamily="34" charset="0"/>
                <a:cs typeface="Arial" panose="020B0604020202020204" pitchFamily="34" charset="0"/>
              </a:rPr>
              <a:t>Philippines 	</a:t>
            </a:r>
            <a:r>
              <a:rPr lang="en-US" sz="800" dirty="0" smtClean="0">
                <a:latin typeface="Arial" panose="020B0604020202020204" pitchFamily="34" charset="0"/>
                <a:cs typeface="Arial" panose="020B0604020202020204" pitchFamily="34" charset="0"/>
              </a:rPr>
              <a:t>      287 </a:t>
            </a:r>
            <a:r>
              <a:rPr lang="en-US" sz="800" dirty="0">
                <a:latin typeface="Arial" panose="020B0604020202020204" pitchFamily="34" charset="0"/>
                <a:cs typeface="Arial" panose="020B0604020202020204" pitchFamily="34" charset="0"/>
              </a:rPr>
              <a:t>	</a:t>
            </a:r>
          </a:p>
          <a:p>
            <a:pPr>
              <a:lnSpc>
                <a:spcPts val="600"/>
              </a:lnSpc>
            </a:pPr>
            <a:r>
              <a:rPr lang="en-US" sz="800" dirty="0">
                <a:latin typeface="Arial" panose="020B0604020202020204" pitchFamily="34" charset="0"/>
                <a:cs typeface="Arial" panose="020B0604020202020204" pitchFamily="34" charset="0"/>
              </a:rPr>
              <a:t>China 	</a:t>
            </a:r>
            <a:r>
              <a:rPr lang="en-US" sz="800" dirty="0" smtClean="0">
                <a:latin typeface="Arial" panose="020B0604020202020204" pitchFamily="34" charset="0"/>
                <a:cs typeface="Arial" panose="020B0604020202020204" pitchFamily="34" charset="0"/>
              </a:rPr>
              <a:t>      267</a:t>
            </a:r>
            <a:r>
              <a:rPr lang="en-US" sz="800" dirty="0">
                <a:latin typeface="Arial" panose="020B0604020202020204" pitchFamily="34" charset="0"/>
                <a:cs typeface="Arial" panose="020B0604020202020204" pitchFamily="34" charset="0"/>
              </a:rPr>
              <a:t>	</a:t>
            </a:r>
            <a:r>
              <a:rPr lang="en-US" sz="800" dirty="0" smtClean="0">
                <a:latin typeface="Arial" panose="020B0604020202020204" pitchFamily="34" charset="0"/>
                <a:cs typeface="Arial" panose="020B0604020202020204" pitchFamily="34" charset="0"/>
              </a:rPr>
              <a:t> </a:t>
            </a:r>
            <a:endParaRPr lang="en-US" sz="800" dirty="0">
              <a:latin typeface="Arial" panose="020B0604020202020204" pitchFamily="34" charset="0"/>
              <a:cs typeface="Arial" panose="020B0604020202020204" pitchFamily="34" charset="0"/>
            </a:endParaRPr>
          </a:p>
          <a:p>
            <a:pPr>
              <a:lnSpc>
                <a:spcPts val="600"/>
              </a:lnSpc>
            </a:pPr>
            <a:r>
              <a:rPr lang="en-US" sz="800" dirty="0">
                <a:latin typeface="Arial" panose="020B0604020202020204" pitchFamily="34" charset="0"/>
                <a:cs typeface="Arial" panose="020B0604020202020204" pitchFamily="34" charset="0"/>
              </a:rPr>
              <a:t>New Zealand 	</a:t>
            </a:r>
            <a:r>
              <a:rPr lang="en-US" sz="800" dirty="0" smtClean="0">
                <a:latin typeface="Arial" panose="020B0604020202020204" pitchFamily="34" charset="0"/>
                <a:cs typeface="Arial" panose="020B0604020202020204" pitchFamily="34" charset="0"/>
              </a:rPr>
              <a:t>       39 </a:t>
            </a:r>
            <a:r>
              <a:rPr lang="en-US" sz="800" dirty="0">
                <a:latin typeface="Arial" panose="020B0604020202020204" pitchFamily="34" charset="0"/>
                <a:cs typeface="Arial" panose="020B0604020202020204" pitchFamily="34" charset="0"/>
              </a:rPr>
              <a:t>	</a:t>
            </a:r>
          </a:p>
          <a:p>
            <a:pPr>
              <a:lnSpc>
                <a:spcPts val="600"/>
              </a:lnSpc>
            </a:pPr>
            <a:r>
              <a:rPr lang="en-US" sz="800" dirty="0">
                <a:latin typeface="Arial" panose="020B0604020202020204" pitchFamily="34" charset="0"/>
                <a:cs typeface="Arial" panose="020B0604020202020204" pitchFamily="34" charset="0"/>
              </a:rPr>
              <a:t>Japan 	</a:t>
            </a:r>
            <a:r>
              <a:rPr lang="en-US" sz="800" dirty="0" smtClean="0">
                <a:latin typeface="Arial" panose="020B0604020202020204" pitchFamily="34" charset="0"/>
                <a:cs typeface="Arial" panose="020B0604020202020204" pitchFamily="34" charset="0"/>
              </a:rPr>
              <a:t>       45 </a:t>
            </a:r>
            <a:r>
              <a:rPr lang="en-US" sz="800" dirty="0">
                <a:latin typeface="Arial" panose="020B0604020202020204" pitchFamily="34" charset="0"/>
                <a:cs typeface="Arial" panose="020B0604020202020204" pitchFamily="34" charset="0"/>
              </a:rPr>
              <a:t>	</a:t>
            </a:r>
          </a:p>
          <a:p>
            <a:pPr>
              <a:lnSpc>
                <a:spcPts val="600"/>
              </a:lnSpc>
            </a:pPr>
            <a:r>
              <a:rPr lang="en-US" sz="800" dirty="0">
                <a:latin typeface="Arial" panose="020B0604020202020204" pitchFamily="34" charset="0"/>
                <a:cs typeface="Arial" panose="020B0604020202020204" pitchFamily="34" charset="0"/>
              </a:rPr>
              <a:t>Other 	</a:t>
            </a:r>
            <a:r>
              <a:rPr lang="en-US" sz="800" dirty="0" smtClean="0">
                <a:latin typeface="Arial" panose="020B0604020202020204" pitchFamily="34" charset="0"/>
                <a:cs typeface="Arial" panose="020B0604020202020204" pitchFamily="34" charset="0"/>
              </a:rPr>
              <a:t>     195 </a:t>
            </a:r>
            <a:r>
              <a:rPr lang="en-US" sz="800" dirty="0"/>
              <a:t>	</a:t>
            </a:r>
          </a:p>
          <a:p>
            <a:pPr eaLnBrk="0" fontAlgn="base" hangingPunct="0">
              <a:lnSpc>
                <a:spcPct val="150000"/>
              </a:lnSpc>
              <a:spcBef>
                <a:spcPct val="0"/>
              </a:spcBef>
              <a:spcAft>
                <a:spcPct val="0"/>
              </a:spcAft>
              <a:defRPr/>
            </a:pPr>
            <a:r>
              <a:rPr lang="es-MX" sz="1000" b="1" dirty="0" smtClean="0">
                <a:solidFill>
                  <a:srgbClr val="000000"/>
                </a:solidFill>
                <a:latin typeface="Arial" panose="020B0604020202020204" pitchFamily="34" charset="0"/>
                <a:cs typeface="Arial" panose="020B0604020202020204" pitchFamily="34" charset="0"/>
              </a:rPr>
              <a:t>Total</a:t>
            </a:r>
            <a:r>
              <a:rPr lang="es-MX" sz="1000" b="1" dirty="0">
                <a:solidFill>
                  <a:srgbClr val="000000"/>
                </a:solidFill>
                <a:latin typeface="Arial" panose="020B0604020202020204" pitchFamily="34" charset="0"/>
                <a:cs typeface="Arial" panose="020B0604020202020204" pitchFamily="34" charset="0"/>
              </a:rPr>
              <a:t>:            </a:t>
            </a:r>
            <a:r>
              <a:rPr lang="es-MX" sz="1000" b="1" dirty="0" smtClean="0">
                <a:solidFill>
                  <a:srgbClr val="000000"/>
                </a:solidFill>
                <a:latin typeface="Arial" panose="020B0604020202020204" pitchFamily="34" charset="0"/>
                <a:cs typeface="Arial" panose="020B0604020202020204" pitchFamily="34" charset="0"/>
              </a:rPr>
              <a:t>   10,692</a:t>
            </a:r>
            <a:endParaRPr lang="en-US" sz="1000" b="1" dirty="0">
              <a:solidFill>
                <a:srgbClr val="000000"/>
              </a:solidFill>
              <a:latin typeface="Arial" panose="020B0604020202020204" pitchFamily="34" charset="0"/>
              <a:cs typeface="Arial" panose="020B0604020202020204" pitchFamily="34" charset="0"/>
            </a:endParaRPr>
          </a:p>
          <a:p>
            <a:pPr eaLnBrk="0" fontAlgn="base" hangingPunct="0">
              <a:spcBef>
                <a:spcPct val="0"/>
              </a:spcBef>
              <a:spcAft>
                <a:spcPct val="0"/>
              </a:spcAft>
              <a:defRPr/>
            </a:pPr>
            <a:endParaRPr lang="en-US" sz="800" dirty="0">
              <a:solidFill>
                <a:srgbClr val="000000"/>
              </a:solidFill>
              <a:latin typeface="Arial" panose="020B0604020202020204" pitchFamily="34" charset="0"/>
              <a:cs typeface="Arial" panose="020B0604020202020204" pitchFamily="34" charset="0"/>
            </a:endParaRPr>
          </a:p>
        </p:txBody>
      </p:sp>
      <p:sp>
        <p:nvSpPr>
          <p:cNvPr id="8" name="Rectangle 7"/>
          <p:cNvSpPr/>
          <p:nvPr/>
        </p:nvSpPr>
        <p:spPr>
          <a:xfrm>
            <a:off x="4433704" y="5374839"/>
            <a:ext cx="1900238" cy="992579"/>
          </a:xfrm>
          <a:prstGeom prst="rect">
            <a:avLst/>
          </a:prstGeom>
        </p:spPr>
        <p:txBody>
          <a:bodyPr wrap="square">
            <a:spAutoFit/>
          </a:bodyPr>
          <a:lstStyle/>
          <a:p>
            <a:pPr lvl="0" fontAlgn="base">
              <a:lnSpc>
                <a:spcPct val="130000"/>
              </a:lnSpc>
              <a:spcBef>
                <a:spcPct val="0"/>
              </a:spcBef>
              <a:spcAft>
                <a:spcPct val="0"/>
              </a:spcAft>
            </a:pPr>
            <a:r>
              <a:rPr lang="en-US" altLang="en-US" sz="1200" b="1" dirty="0">
                <a:solidFill>
                  <a:srgbClr val="000000"/>
                </a:solidFill>
              </a:rPr>
              <a:t>Africa</a:t>
            </a:r>
            <a:r>
              <a:rPr lang="en-US" altLang="en-US" sz="1000" b="1" dirty="0">
                <a:solidFill>
                  <a:srgbClr val="000000"/>
                </a:solidFill>
              </a:rPr>
              <a:t>	</a:t>
            </a:r>
            <a:r>
              <a:rPr lang="en-US" altLang="en-US" sz="1000" b="1" dirty="0" smtClean="0">
                <a:solidFill>
                  <a:srgbClr val="000000"/>
                </a:solidFill>
              </a:rPr>
              <a:t>(</a:t>
            </a:r>
            <a:r>
              <a:rPr lang="en-US" altLang="en-US" sz="1000" b="1" dirty="0">
                <a:solidFill>
                  <a:srgbClr val="000000"/>
                </a:solidFill>
              </a:rPr>
              <a:t>000’s)</a:t>
            </a:r>
          </a:p>
          <a:p>
            <a:pPr lvl="0" fontAlgn="base">
              <a:lnSpc>
                <a:spcPct val="130000"/>
              </a:lnSpc>
              <a:spcBef>
                <a:spcPct val="0"/>
              </a:spcBef>
              <a:spcAft>
                <a:spcPct val="0"/>
              </a:spcAft>
            </a:pPr>
            <a:r>
              <a:rPr lang="en-US" altLang="en-US" sz="800" dirty="0">
                <a:solidFill>
                  <a:srgbClr val="000000"/>
                </a:solidFill>
              </a:rPr>
              <a:t>North Africa	8,752</a:t>
            </a:r>
          </a:p>
          <a:p>
            <a:pPr lvl="0" fontAlgn="base">
              <a:lnSpc>
                <a:spcPct val="130000"/>
              </a:lnSpc>
              <a:spcBef>
                <a:spcPct val="0"/>
              </a:spcBef>
              <a:spcAft>
                <a:spcPct val="0"/>
              </a:spcAft>
            </a:pPr>
            <a:r>
              <a:rPr lang="en-US" altLang="en-US" sz="800" dirty="0">
                <a:solidFill>
                  <a:srgbClr val="000000"/>
                </a:solidFill>
              </a:rPr>
              <a:t>Rest of Africa	6,831</a:t>
            </a:r>
          </a:p>
          <a:p>
            <a:pPr lvl="0" fontAlgn="base">
              <a:lnSpc>
                <a:spcPct val="130000"/>
              </a:lnSpc>
              <a:spcBef>
                <a:spcPct val="0"/>
              </a:spcBef>
              <a:spcAft>
                <a:spcPct val="0"/>
              </a:spcAft>
            </a:pPr>
            <a:r>
              <a:rPr lang="en-US" altLang="en-US" sz="800" dirty="0">
                <a:solidFill>
                  <a:srgbClr val="000000"/>
                </a:solidFill>
              </a:rPr>
              <a:t>South Africa	1,576</a:t>
            </a:r>
          </a:p>
          <a:p>
            <a:pPr lvl="0" fontAlgn="base">
              <a:lnSpc>
                <a:spcPct val="130000"/>
              </a:lnSpc>
              <a:spcBef>
                <a:spcPct val="0"/>
              </a:spcBef>
              <a:spcAft>
                <a:spcPct val="0"/>
              </a:spcAft>
            </a:pPr>
            <a:r>
              <a:rPr lang="en-US" altLang="en-US" sz="900" b="1" dirty="0">
                <a:solidFill>
                  <a:srgbClr val="000000"/>
                </a:solidFill>
              </a:rPr>
              <a:t>Total:	17,159</a:t>
            </a:r>
          </a:p>
        </p:txBody>
      </p:sp>
      <p:sp>
        <p:nvSpPr>
          <p:cNvPr id="2" name="Slide Number Placeholder 1"/>
          <p:cNvSpPr>
            <a:spLocks noGrp="1"/>
          </p:cNvSpPr>
          <p:nvPr>
            <p:ph type="sldNum" sz="quarter" idx="12"/>
          </p:nvPr>
        </p:nvSpPr>
        <p:spPr/>
        <p:txBody>
          <a:bodyPr/>
          <a:lstStyle/>
          <a:p>
            <a:fld id="{9648F39E-9C37-485F-AC97-16BB4BDF9F49}" type="slidenum">
              <a:rPr kumimoji="0" lang="en-US" smtClean="0"/>
              <a:t>12</a:t>
            </a:fld>
            <a:endParaRPr kumimoji="0" lang="en-US" dirty="0"/>
          </a:p>
        </p:txBody>
      </p:sp>
      <p:sp>
        <p:nvSpPr>
          <p:cNvPr id="12" name="TextBox 1"/>
          <p:cNvSpPr txBox="1"/>
          <p:nvPr/>
        </p:nvSpPr>
        <p:spPr>
          <a:xfrm>
            <a:off x="312827" y="1989635"/>
            <a:ext cx="2078850" cy="72327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371600"/>
            <a:r>
              <a:rPr lang="es-MX" sz="1200" b="1" dirty="0" smtClean="0">
                <a:solidFill>
                  <a:prstClr val="black"/>
                </a:solidFill>
                <a:latin typeface="Arial" panose="020B0604020202020204" pitchFamily="34" charset="0"/>
                <a:cs typeface="Arial" panose="020B0604020202020204" pitchFamily="34" charset="0"/>
              </a:rPr>
              <a:t>Australia  </a:t>
            </a:r>
            <a:r>
              <a:rPr lang="es-MX" sz="900" b="1" dirty="0" smtClean="0">
                <a:solidFill>
                  <a:prstClr val="black"/>
                </a:solidFill>
                <a:latin typeface="Arial" panose="020B0604020202020204" pitchFamily="34" charset="0"/>
                <a:cs typeface="Arial" panose="020B0604020202020204" pitchFamily="34" charset="0"/>
              </a:rPr>
              <a:t>                      (000’s)</a:t>
            </a:r>
          </a:p>
          <a:p>
            <a:r>
              <a:rPr lang="es-MX" sz="900" dirty="0" smtClean="0">
                <a:solidFill>
                  <a:prstClr val="black"/>
                </a:solidFill>
                <a:latin typeface="Arial" panose="020B0604020202020204" pitchFamily="34" charset="0"/>
                <a:cs typeface="Arial" panose="020B0604020202020204" pitchFamily="34" charset="0"/>
              </a:rPr>
              <a:t>Australia                               2, 400</a:t>
            </a:r>
          </a:p>
          <a:p>
            <a:r>
              <a:rPr lang="en-US" altLang="en-US" sz="1100" b="1" dirty="0">
                <a:solidFill>
                  <a:srgbClr val="000000"/>
                </a:solidFill>
              </a:rPr>
              <a:t>Total:	</a:t>
            </a:r>
            <a:r>
              <a:rPr lang="en-US" altLang="en-US" sz="1100" b="1" dirty="0" smtClean="0">
                <a:solidFill>
                  <a:srgbClr val="000000"/>
                </a:solidFill>
              </a:rPr>
              <a:t>                2,400</a:t>
            </a:r>
            <a:endParaRPr lang="en-US" altLang="en-US" sz="1100" b="1" dirty="0">
              <a:solidFill>
                <a:srgbClr val="000000"/>
              </a:solidFill>
            </a:endParaRPr>
          </a:p>
          <a:p>
            <a:endParaRPr lang="en-US" sz="900" dirty="0">
              <a:solidFill>
                <a:prstClr val="black"/>
              </a:solidFill>
              <a:latin typeface="Arial" panose="020B0604020202020204" pitchFamily="34" charset="0"/>
              <a:cs typeface="Arial" panose="020B0604020202020204" pitchFamily="34" charset="0"/>
            </a:endParaRPr>
          </a:p>
        </p:txBody>
      </p:sp>
      <p:sp>
        <p:nvSpPr>
          <p:cNvPr id="3" name="Rectangle 2"/>
          <p:cNvSpPr/>
          <p:nvPr/>
        </p:nvSpPr>
        <p:spPr>
          <a:xfrm>
            <a:off x="312827" y="1937365"/>
            <a:ext cx="1917832" cy="67844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40876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TextBox 15"/>
          <p:cNvSpPr txBox="1"/>
          <p:nvPr/>
        </p:nvSpPr>
        <p:spPr>
          <a:xfrm>
            <a:off x="216316" y="738073"/>
            <a:ext cx="8637538" cy="1031051"/>
          </a:xfrm>
          <a:prstGeom prst="rect">
            <a:avLst/>
          </a:prstGeom>
          <a:noFill/>
        </p:spPr>
        <p:txBody>
          <a:bodyPr wrap="square" rtlCol="0">
            <a:spAutoFit/>
          </a:bodyPr>
          <a:lstStyle/>
          <a:p>
            <a:r>
              <a:rPr lang="en-US" sz="3300" b="1" dirty="0">
                <a:solidFill>
                  <a:prstClr val="black"/>
                </a:solidFill>
                <a:latin typeface="Arial Narrow" panose="020B0606020202030204" pitchFamily="34" charset="0"/>
              </a:rPr>
              <a:t>RedChip Money Report TV™ </a:t>
            </a:r>
            <a:r>
              <a:rPr lang="en-US" sz="3300" b="1" dirty="0" smtClean="0">
                <a:solidFill>
                  <a:prstClr val="black"/>
                </a:solidFill>
                <a:latin typeface="Arial Narrow" panose="020B0606020202030204" pitchFamily="34" charset="0"/>
              </a:rPr>
              <a:t>United States: </a:t>
            </a:r>
            <a:r>
              <a:rPr lang="en-US" sz="2800" b="1" dirty="0" smtClean="0">
                <a:solidFill>
                  <a:prstClr val="black"/>
                </a:solidFill>
                <a:latin typeface="Arial Narrow" panose="020B0606020202030204" pitchFamily="34" charset="0"/>
              </a:rPr>
              <a:t>DIRECTV and Dish TV - 40 Million Homes </a:t>
            </a:r>
            <a:endParaRPr lang="en-US" sz="2800" b="1" dirty="0">
              <a:solidFill>
                <a:prstClr val="black"/>
              </a:solidFill>
              <a:latin typeface="Arial Narrow" panose="020B0606020202030204" pitchFamily="34" charset="0"/>
            </a:endParaRPr>
          </a:p>
        </p:txBody>
      </p:sp>
      <p:pic>
        <p:nvPicPr>
          <p:cNvPr id="2" name="Picture 1"/>
          <p:cNvPicPr>
            <a:picLocks noChangeAspect="1"/>
          </p:cNvPicPr>
          <p:nvPr/>
        </p:nvPicPr>
        <p:blipFill rotWithShape="1">
          <a:blip r:embed="rId3"/>
          <a:srcRect t="46043"/>
          <a:stretch/>
        </p:blipFill>
        <p:spPr>
          <a:xfrm>
            <a:off x="6907090" y="1951893"/>
            <a:ext cx="1695450" cy="4049842"/>
          </a:xfrm>
          <a:prstGeom prst="rect">
            <a:avLst/>
          </a:prstGeom>
        </p:spPr>
      </p:pic>
      <p:pic>
        <p:nvPicPr>
          <p:cNvPr id="3" name="Picture 2"/>
          <p:cNvPicPr>
            <a:picLocks noChangeAspect="1"/>
          </p:cNvPicPr>
          <p:nvPr/>
        </p:nvPicPr>
        <p:blipFill>
          <a:blip r:embed="rId4"/>
          <a:stretch>
            <a:fillRect/>
          </a:stretch>
        </p:blipFill>
        <p:spPr>
          <a:xfrm>
            <a:off x="4280542" y="4888523"/>
            <a:ext cx="2626548" cy="1720989"/>
          </a:xfrm>
          <a:prstGeom prst="rect">
            <a:avLst/>
          </a:prstGeom>
        </p:spPr>
      </p:pic>
      <p:sp>
        <p:nvSpPr>
          <p:cNvPr id="4" name="TextBox 3"/>
          <p:cNvSpPr txBox="1"/>
          <p:nvPr/>
        </p:nvSpPr>
        <p:spPr>
          <a:xfrm>
            <a:off x="313719" y="1892918"/>
            <a:ext cx="2118946" cy="4278094"/>
          </a:xfrm>
          <a:prstGeom prst="rect">
            <a:avLst/>
          </a:prstGeom>
          <a:noFill/>
        </p:spPr>
        <p:txBody>
          <a:bodyPr wrap="square" rtlCol="0">
            <a:spAutoFit/>
          </a:bodyPr>
          <a:lstStyle/>
          <a:p>
            <a:r>
              <a:rPr lang="en-US" dirty="0" smtClean="0"/>
              <a:t>Satellite &amp; Cable</a:t>
            </a:r>
          </a:p>
          <a:p>
            <a:endParaRPr lang="en-US" sz="900" dirty="0" smtClean="0"/>
          </a:p>
          <a:p>
            <a:pPr marL="171450" indent="-171450">
              <a:spcAft>
                <a:spcPts val="100"/>
              </a:spcAft>
              <a:buFont typeface="Arial" panose="020B0604020202020204" pitchFamily="34" charset="0"/>
              <a:buChar char="•"/>
            </a:pPr>
            <a:r>
              <a:rPr lang="en-US" sz="900" dirty="0" smtClean="0"/>
              <a:t>DIRECTV Ch. 349</a:t>
            </a:r>
          </a:p>
          <a:p>
            <a:pPr marL="171450" indent="-171450">
              <a:spcAft>
                <a:spcPts val="100"/>
              </a:spcAft>
              <a:buFont typeface="Arial" panose="020B0604020202020204" pitchFamily="34" charset="0"/>
              <a:buChar char="•"/>
            </a:pPr>
            <a:r>
              <a:rPr lang="en-US" sz="900" dirty="0" smtClean="0"/>
              <a:t>DISH Ch. 223</a:t>
            </a:r>
          </a:p>
          <a:p>
            <a:pPr marL="171450" indent="-171450">
              <a:spcAft>
                <a:spcPts val="100"/>
              </a:spcAft>
              <a:buFont typeface="Arial" panose="020B0604020202020204" pitchFamily="34" charset="0"/>
              <a:buChar char="•"/>
            </a:pPr>
            <a:r>
              <a:rPr lang="en-US" sz="900" dirty="0" smtClean="0"/>
              <a:t>Verizon FiOS Ch. 115</a:t>
            </a:r>
          </a:p>
          <a:p>
            <a:pPr marL="171450" indent="-171450">
              <a:spcAft>
                <a:spcPts val="100"/>
              </a:spcAft>
              <a:buFont typeface="Arial" panose="020B0604020202020204" pitchFamily="34" charset="0"/>
              <a:buChar char="•"/>
            </a:pPr>
            <a:r>
              <a:rPr lang="en-US" sz="900" dirty="0" smtClean="0"/>
              <a:t>Antietam Cable (MD/DC)</a:t>
            </a:r>
          </a:p>
          <a:p>
            <a:pPr marL="171450" indent="-171450">
              <a:spcAft>
                <a:spcPts val="100"/>
              </a:spcAft>
              <a:buFont typeface="Arial" panose="020B0604020202020204" pitchFamily="34" charset="0"/>
              <a:buChar char="•"/>
            </a:pPr>
            <a:r>
              <a:rPr lang="en-US" sz="900" dirty="0" smtClean="0"/>
              <a:t>Arthur Mutual Telephone (OH)</a:t>
            </a:r>
          </a:p>
          <a:p>
            <a:pPr marL="171450" indent="-171450">
              <a:spcAft>
                <a:spcPts val="100"/>
              </a:spcAft>
              <a:buFont typeface="Arial" panose="020B0604020202020204" pitchFamily="34" charset="0"/>
              <a:buChar char="•"/>
            </a:pPr>
            <a:r>
              <a:rPr lang="en-US" sz="900" dirty="0" smtClean="0"/>
              <a:t>Atlantic Broadband (FL/PA/SC)</a:t>
            </a:r>
          </a:p>
          <a:p>
            <a:pPr marL="171450" indent="-171450">
              <a:spcAft>
                <a:spcPts val="100"/>
              </a:spcAft>
              <a:buFont typeface="Arial" panose="020B0604020202020204" pitchFamily="34" charset="0"/>
              <a:buChar char="•"/>
            </a:pPr>
            <a:r>
              <a:rPr lang="en-US" sz="900" dirty="0" smtClean="0"/>
              <a:t>Bascom Comm. (OH)</a:t>
            </a:r>
          </a:p>
          <a:p>
            <a:pPr marL="171450" indent="-171450">
              <a:spcAft>
                <a:spcPts val="100"/>
              </a:spcAft>
              <a:buFont typeface="Arial" panose="020B0604020202020204" pitchFamily="34" charset="0"/>
              <a:buChar char="•"/>
            </a:pPr>
            <a:r>
              <a:rPr lang="en-US" sz="900" dirty="0" smtClean="0"/>
              <a:t>Belzoni Cable (OK)</a:t>
            </a:r>
          </a:p>
          <a:p>
            <a:pPr marL="171450" indent="-171450">
              <a:spcAft>
                <a:spcPts val="100"/>
              </a:spcAft>
              <a:buFont typeface="Arial" panose="020B0604020202020204" pitchFamily="34" charset="0"/>
              <a:buChar char="•"/>
            </a:pPr>
            <a:r>
              <a:rPr lang="en-US" sz="900" dirty="0" smtClean="0"/>
              <a:t>Buckeye Cablevision (Ohio)</a:t>
            </a:r>
          </a:p>
          <a:p>
            <a:pPr marL="171450" indent="-171450">
              <a:spcAft>
                <a:spcPts val="100"/>
              </a:spcAft>
              <a:buFont typeface="Arial" panose="020B0604020202020204" pitchFamily="34" charset="0"/>
              <a:buChar char="•"/>
            </a:pPr>
            <a:r>
              <a:rPr lang="en-US" sz="900" dirty="0" smtClean="0"/>
              <a:t>Carnegie Cable (OK)</a:t>
            </a:r>
          </a:p>
          <a:p>
            <a:pPr marL="171450" indent="-171450">
              <a:spcAft>
                <a:spcPts val="100"/>
              </a:spcAft>
              <a:buFont typeface="Arial" panose="020B0604020202020204" pitchFamily="34" charset="0"/>
              <a:buChar char="•"/>
            </a:pPr>
            <a:r>
              <a:rPr lang="en-US" sz="900" dirty="0" smtClean="0"/>
              <a:t>Century Link</a:t>
            </a:r>
          </a:p>
          <a:p>
            <a:pPr marL="171450" indent="-171450">
              <a:spcAft>
                <a:spcPts val="100"/>
              </a:spcAft>
              <a:buFont typeface="Arial" panose="020B0604020202020204" pitchFamily="34" charset="0"/>
              <a:buChar char="•"/>
            </a:pPr>
            <a:r>
              <a:rPr lang="en-US" sz="900" dirty="0" smtClean="0"/>
              <a:t>Cincinnati Bell (OH)</a:t>
            </a:r>
          </a:p>
          <a:p>
            <a:pPr marL="171450" indent="-171450">
              <a:spcAft>
                <a:spcPts val="100"/>
              </a:spcAft>
              <a:buFont typeface="Arial" panose="020B0604020202020204" pitchFamily="34" charset="0"/>
              <a:buChar char="•"/>
            </a:pPr>
            <a:r>
              <a:rPr lang="en-US" sz="900" dirty="0" smtClean="0"/>
              <a:t>Citizen's Cablevision (MO)</a:t>
            </a:r>
          </a:p>
          <a:p>
            <a:pPr marL="171450" indent="-171450">
              <a:spcAft>
                <a:spcPts val="100"/>
              </a:spcAft>
              <a:buFont typeface="Arial" panose="020B0604020202020204" pitchFamily="34" charset="0"/>
              <a:buChar char="•"/>
            </a:pPr>
            <a:r>
              <a:rPr lang="en-US" sz="900" dirty="0" smtClean="0"/>
              <a:t>Communication Services (OK)</a:t>
            </a:r>
          </a:p>
          <a:p>
            <a:pPr marL="171450" indent="-171450">
              <a:spcAft>
                <a:spcPts val="100"/>
              </a:spcAft>
              <a:buFont typeface="Arial" panose="020B0604020202020204" pitchFamily="34" charset="0"/>
              <a:buChar char="•"/>
            </a:pPr>
            <a:r>
              <a:rPr lang="en-US" sz="900" dirty="0" smtClean="0"/>
              <a:t>D&amp;P Comm. (MI)</a:t>
            </a:r>
          </a:p>
          <a:p>
            <a:pPr marL="171450" indent="-171450">
              <a:spcAft>
                <a:spcPts val="100"/>
              </a:spcAft>
              <a:buFont typeface="Arial" panose="020B0604020202020204" pitchFamily="34" charset="0"/>
              <a:buChar char="•"/>
            </a:pPr>
            <a:r>
              <a:rPr lang="en-US" sz="900" dirty="0" err="1" smtClean="0"/>
              <a:t>Fibercast</a:t>
            </a:r>
            <a:r>
              <a:rPr lang="en-US" sz="900" dirty="0" smtClean="0"/>
              <a:t> Comm. (NH)</a:t>
            </a:r>
          </a:p>
          <a:p>
            <a:pPr marL="171450" indent="-171450">
              <a:spcAft>
                <a:spcPts val="100"/>
              </a:spcAft>
              <a:buFont typeface="Arial" panose="020B0604020202020204" pitchFamily="34" charset="0"/>
              <a:buChar char="•"/>
            </a:pPr>
            <a:r>
              <a:rPr lang="en-US" sz="900" dirty="0" smtClean="0"/>
              <a:t>GCI (AK)</a:t>
            </a:r>
          </a:p>
          <a:p>
            <a:pPr marL="171450" indent="-171450">
              <a:spcAft>
                <a:spcPts val="100"/>
              </a:spcAft>
              <a:buFont typeface="Arial" panose="020B0604020202020204" pitchFamily="34" charset="0"/>
              <a:buChar char="•"/>
            </a:pPr>
            <a:r>
              <a:rPr lang="en-US" sz="900" dirty="0"/>
              <a:t>Get Real Cable (OK)</a:t>
            </a:r>
          </a:p>
          <a:p>
            <a:pPr marL="171450" indent="-171450">
              <a:spcAft>
                <a:spcPts val="100"/>
              </a:spcAft>
              <a:buFont typeface="Arial" panose="020B0604020202020204" pitchFamily="34" charset="0"/>
              <a:buChar char="•"/>
            </a:pPr>
            <a:r>
              <a:rPr lang="en-US" sz="900" dirty="0" err="1"/>
              <a:t>Glandorf</a:t>
            </a:r>
            <a:r>
              <a:rPr lang="en-US" sz="900" dirty="0"/>
              <a:t> Telephone (OH)</a:t>
            </a:r>
          </a:p>
          <a:p>
            <a:pPr marL="171450" indent="-171450">
              <a:spcAft>
                <a:spcPts val="100"/>
              </a:spcAft>
              <a:buFont typeface="Arial" panose="020B0604020202020204" pitchFamily="34" charset="0"/>
              <a:buChar char="•"/>
            </a:pPr>
            <a:r>
              <a:rPr lang="en-US" sz="900" dirty="0" err="1"/>
              <a:t>Hargray</a:t>
            </a:r>
            <a:r>
              <a:rPr lang="en-US" sz="900" dirty="0"/>
              <a:t> Comm. (SC)</a:t>
            </a:r>
          </a:p>
          <a:p>
            <a:pPr marL="171450" indent="-171450">
              <a:spcAft>
                <a:spcPts val="100"/>
              </a:spcAft>
              <a:buFont typeface="Arial" panose="020B0604020202020204" pitchFamily="34" charset="0"/>
              <a:buChar char="•"/>
            </a:pPr>
            <a:r>
              <a:rPr lang="en-US" sz="900" dirty="0"/>
              <a:t>Jackson Energy Authority (TN</a:t>
            </a:r>
            <a:r>
              <a:rPr lang="en-US" sz="900" dirty="0" smtClean="0"/>
              <a:t>)</a:t>
            </a:r>
          </a:p>
          <a:p>
            <a:pPr marL="171450" indent="-171450">
              <a:spcAft>
                <a:spcPts val="100"/>
              </a:spcAft>
              <a:buFont typeface="Arial" panose="020B0604020202020204" pitchFamily="34" charset="0"/>
              <a:buChar char="•"/>
            </a:pPr>
            <a:r>
              <a:rPr lang="en-US" sz="900" dirty="0"/>
              <a:t>Kings Bay Comm. (GA)</a:t>
            </a:r>
          </a:p>
          <a:p>
            <a:pPr marL="171450" indent="-171450">
              <a:spcAft>
                <a:spcPts val="100"/>
              </a:spcAft>
              <a:buFont typeface="Arial" panose="020B0604020202020204" pitchFamily="34" charset="0"/>
              <a:buChar char="•"/>
            </a:pPr>
            <a:r>
              <a:rPr lang="en-US" sz="900" dirty="0"/>
              <a:t>Kuhn Comm. (PA)</a:t>
            </a:r>
          </a:p>
          <a:p>
            <a:pPr marL="171450" indent="-171450">
              <a:spcAft>
                <a:spcPts val="100"/>
              </a:spcAft>
              <a:buFont typeface="Arial" panose="020B0604020202020204" pitchFamily="34" charset="0"/>
              <a:buChar char="•"/>
            </a:pPr>
            <a:r>
              <a:rPr lang="en-US" sz="900" dirty="0"/>
              <a:t>Massey Comm. (Caribbean)</a:t>
            </a:r>
          </a:p>
          <a:p>
            <a:pPr marL="285750" indent="-285750">
              <a:buFont typeface="Arial" panose="020B0604020202020204" pitchFamily="34" charset="0"/>
              <a:buChar char="•"/>
            </a:pPr>
            <a:endParaRPr lang="en-US" sz="900" dirty="0"/>
          </a:p>
        </p:txBody>
      </p:sp>
      <p:sp>
        <p:nvSpPr>
          <p:cNvPr id="5" name="Rectangle 4"/>
          <p:cNvSpPr/>
          <p:nvPr/>
        </p:nvSpPr>
        <p:spPr>
          <a:xfrm>
            <a:off x="2361517" y="2361447"/>
            <a:ext cx="2432018" cy="2954655"/>
          </a:xfrm>
          <a:prstGeom prst="rect">
            <a:avLst/>
          </a:prstGeom>
        </p:spPr>
        <p:txBody>
          <a:bodyPr wrap="square">
            <a:spAutoFit/>
          </a:bodyPr>
          <a:lstStyle/>
          <a:p>
            <a:pPr marL="171450" indent="-171450">
              <a:spcAft>
                <a:spcPts val="100"/>
              </a:spcAft>
              <a:buFont typeface="Arial" panose="020B0604020202020204" pitchFamily="34" charset="0"/>
              <a:buChar char="•"/>
            </a:pPr>
            <a:r>
              <a:rPr lang="en-US" sz="900" dirty="0" smtClean="0"/>
              <a:t>McClure </a:t>
            </a:r>
            <a:r>
              <a:rPr lang="en-US" sz="900" dirty="0"/>
              <a:t>Telephone (OH)</a:t>
            </a:r>
          </a:p>
          <a:p>
            <a:pPr marL="171450" indent="-171450">
              <a:spcAft>
                <a:spcPts val="100"/>
              </a:spcAft>
              <a:buFont typeface="Arial" panose="020B0604020202020204" pitchFamily="34" charset="0"/>
              <a:buChar char="•"/>
            </a:pPr>
            <a:r>
              <a:rPr lang="en-US" sz="900" dirty="0"/>
              <a:t>MCTV (OH)</a:t>
            </a:r>
          </a:p>
          <a:p>
            <a:pPr marL="171450" indent="-171450">
              <a:spcAft>
                <a:spcPts val="100"/>
              </a:spcAft>
              <a:buFont typeface="Arial" panose="020B0604020202020204" pitchFamily="34" charset="0"/>
              <a:buChar char="•"/>
            </a:pPr>
            <a:r>
              <a:rPr lang="en-US" sz="900" dirty="0" err="1"/>
              <a:t>Orbitel</a:t>
            </a:r>
            <a:r>
              <a:rPr lang="en-US" sz="900" dirty="0"/>
              <a:t> Comm.</a:t>
            </a:r>
          </a:p>
          <a:p>
            <a:pPr marL="171450" indent="-171450">
              <a:spcAft>
                <a:spcPts val="100"/>
              </a:spcAft>
              <a:buFont typeface="Arial" panose="020B0604020202020204" pitchFamily="34" charset="0"/>
              <a:buChar char="•"/>
            </a:pPr>
            <a:r>
              <a:rPr lang="en-US" sz="900" dirty="0"/>
              <a:t>Rainier </a:t>
            </a:r>
            <a:r>
              <a:rPr lang="en-US" sz="900" dirty="0" smtClean="0"/>
              <a:t>Satellite</a:t>
            </a:r>
            <a:endParaRPr lang="en-US" sz="900" dirty="0"/>
          </a:p>
          <a:p>
            <a:pPr marL="171450" indent="-171450">
              <a:spcAft>
                <a:spcPts val="100"/>
              </a:spcAft>
              <a:buFont typeface="Arial" panose="020B0604020202020204" pitchFamily="34" charset="0"/>
              <a:buChar char="•"/>
            </a:pPr>
            <a:r>
              <a:rPr lang="en-US" sz="900" dirty="0"/>
              <a:t>Rodeo, LLC (WA)</a:t>
            </a:r>
          </a:p>
          <a:p>
            <a:pPr marL="171450" indent="-171450">
              <a:spcAft>
                <a:spcPts val="100"/>
              </a:spcAft>
              <a:buFont typeface="Arial" panose="020B0604020202020204" pitchFamily="34" charset="0"/>
              <a:buChar char="•"/>
            </a:pPr>
            <a:r>
              <a:rPr lang="en-US" sz="900" dirty="0"/>
              <a:t>RTEC Comm. (OH)</a:t>
            </a:r>
          </a:p>
          <a:p>
            <a:pPr marL="171450" indent="-171450">
              <a:spcAft>
                <a:spcPts val="100"/>
              </a:spcAft>
              <a:buFont typeface="Arial" panose="020B0604020202020204" pitchFamily="34" charset="0"/>
              <a:buChar char="•"/>
            </a:pPr>
            <a:r>
              <a:rPr lang="en-US" sz="900" dirty="0"/>
              <a:t>Sand Creek Telephone (MI)</a:t>
            </a:r>
          </a:p>
          <a:p>
            <a:pPr marL="171450" indent="-171450">
              <a:spcAft>
                <a:spcPts val="100"/>
              </a:spcAft>
              <a:buFont typeface="Arial" panose="020B0604020202020204" pitchFamily="34" charset="0"/>
              <a:buChar char="•"/>
            </a:pPr>
            <a:r>
              <a:rPr lang="en-US" sz="900" dirty="0" err="1"/>
              <a:t>Satview</a:t>
            </a:r>
            <a:r>
              <a:rPr lang="en-US" sz="900" dirty="0"/>
              <a:t> Broadband (UT)</a:t>
            </a:r>
          </a:p>
          <a:p>
            <a:pPr marL="171450" indent="-171450">
              <a:spcAft>
                <a:spcPts val="100"/>
              </a:spcAft>
              <a:buFont typeface="Arial" panose="020B0604020202020204" pitchFamily="34" charset="0"/>
              <a:buChar char="•"/>
            </a:pPr>
            <a:r>
              <a:rPr lang="en-US" sz="900" dirty="0"/>
              <a:t>Sherwood Mutual Telephone (OH)</a:t>
            </a:r>
          </a:p>
          <a:p>
            <a:pPr marL="171450" indent="-171450">
              <a:spcAft>
                <a:spcPts val="100"/>
              </a:spcAft>
              <a:buFont typeface="Arial" panose="020B0604020202020204" pitchFamily="34" charset="0"/>
              <a:buChar char="•"/>
            </a:pPr>
            <a:r>
              <a:rPr lang="en-US" sz="900" dirty="0"/>
              <a:t>Spring City Cable (TN)</a:t>
            </a:r>
          </a:p>
          <a:p>
            <a:pPr marL="171450" indent="-171450">
              <a:spcAft>
                <a:spcPts val="100"/>
              </a:spcAft>
              <a:buFont typeface="Arial" panose="020B0604020202020204" pitchFamily="34" charset="0"/>
              <a:buChar char="•"/>
            </a:pPr>
            <a:r>
              <a:rPr lang="en-US" sz="900" dirty="0"/>
              <a:t>Summit Broadband (FL)</a:t>
            </a:r>
          </a:p>
          <a:p>
            <a:pPr marL="171450" indent="-171450">
              <a:spcAft>
                <a:spcPts val="100"/>
              </a:spcAft>
              <a:buFont typeface="Arial" panose="020B0604020202020204" pitchFamily="34" charset="0"/>
              <a:buChar char="•"/>
            </a:pPr>
            <a:r>
              <a:rPr lang="en-US" sz="900" dirty="0"/>
              <a:t>Surry Comm. (NC)</a:t>
            </a:r>
          </a:p>
          <a:p>
            <a:pPr marL="171450" indent="-171450">
              <a:spcAft>
                <a:spcPts val="100"/>
              </a:spcAft>
              <a:buFont typeface="Arial" panose="020B0604020202020204" pitchFamily="34" charset="0"/>
              <a:buChar char="•"/>
            </a:pPr>
            <a:r>
              <a:rPr lang="en-US" sz="900" dirty="0"/>
              <a:t>TCT West (WY)</a:t>
            </a:r>
          </a:p>
          <a:p>
            <a:pPr marL="171450" indent="-171450">
              <a:spcAft>
                <a:spcPts val="100"/>
              </a:spcAft>
              <a:buFont typeface="Arial" panose="020B0604020202020204" pitchFamily="34" charset="0"/>
              <a:buChar char="•"/>
            </a:pPr>
            <a:r>
              <a:rPr lang="en-US" sz="900" dirty="0"/>
              <a:t>Velocity Net (PA)</a:t>
            </a:r>
          </a:p>
          <a:p>
            <a:pPr marL="171450" indent="-171450">
              <a:spcAft>
                <a:spcPts val="100"/>
              </a:spcAft>
              <a:buFont typeface="Arial" panose="020B0604020202020204" pitchFamily="34" charset="0"/>
              <a:buChar char="•"/>
            </a:pPr>
            <a:r>
              <a:rPr lang="en-US" sz="900" dirty="0"/>
              <a:t>VTX 1</a:t>
            </a:r>
          </a:p>
          <a:p>
            <a:pPr marL="171450" indent="-171450">
              <a:spcAft>
                <a:spcPts val="100"/>
              </a:spcAft>
              <a:buFont typeface="Arial" panose="020B0604020202020204" pitchFamily="34" charset="0"/>
              <a:buChar char="•"/>
            </a:pPr>
            <a:r>
              <a:rPr lang="en-US" sz="900" dirty="0"/>
              <a:t>Wabash Mutual Telephone (OH)</a:t>
            </a:r>
          </a:p>
          <a:p>
            <a:pPr marL="171450" indent="-171450">
              <a:spcAft>
                <a:spcPts val="100"/>
              </a:spcAft>
              <a:buFont typeface="Arial" panose="020B0604020202020204" pitchFamily="34" charset="0"/>
              <a:buChar char="•"/>
            </a:pPr>
            <a:r>
              <a:rPr lang="en-US" sz="900" dirty="0"/>
              <a:t>Wilkes Comm. (NC)</a:t>
            </a:r>
          </a:p>
          <a:p>
            <a:pPr marL="171450" indent="-171450">
              <a:spcAft>
                <a:spcPts val="100"/>
              </a:spcAft>
              <a:buFont typeface="Arial" panose="020B0604020202020204" pitchFamily="34" charset="0"/>
              <a:buChar char="•"/>
            </a:pPr>
            <a:r>
              <a:rPr lang="en-US" sz="900" dirty="0"/>
              <a:t>Wyandotte Cable (MI)</a:t>
            </a:r>
          </a:p>
          <a:p>
            <a:pPr marL="171450" indent="-171450">
              <a:spcAft>
                <a:spcPts val="100"/>
              </a:spcAft>
              <a:buFont typeface="Arial" panose="020B0604020202020204" pitchFamily="34" charset="0"/>
              <a:buChar char="•"/>
            </a:pPr>
            <a:r>
              <a:rPr lang="en-US" sz="900" dirty="0" err="1"/>
              <a:t>Yelcot</a:t>
            </a:r>
            <a:r>
              <a:rPr lang="en-US" sz="900" dirty="0"/>
              <a:t> Video Group (AR)</a:t>
            </a:r>
          </a:p>
        </p:txBody>
      </p:sp>
      <p:sp>
        <p:nvSpPr>
          <p:cNvPr id="18" name="TextBox 17"/>
          <p:cNvSpPr txBox="1"/>
          <p:nvPr/>
        </p:nvSpPr>
        <p:spPr>
          <a:xfrm>
            <a:off x="4793535" y="1972049"/>
            <a:ext cx="2853990" cy="2323713"/>
          </a:xfrm>
          <a:prstGeom prst="rect">
            <a:avLst/>
          </a:prstGeom>
          <a:noFill/>
        </p:spPr>
        <p:txBody>
          <a:bodyPr wrap="square" rtlCol="0">
            <a:spAutoFit/>
          </a:bodyPr>
          <a:lstStyle/>
          <a:p>
            <a:r>
              <a:rPr lang="en-US" dirty="0" smtClean="0"/>
              <a:t>Broadcast</a:t>
            </a:r>
          </a:p>
          <a:p>
            <a:pPr>
              <a:spcAft>
                <a:spcPts val="100"/>
              </a:spcAft>
            </a:pPr>
            <a:endParaRPr lang="en-US" sz="900" dirty="0"/>
          </a:p>
          <a:p>
            <a:pPr marL="171450" indent="-171450">
              <a:spcAft>
                <a:spcPts val="100"/>
              </a:spcAft>
              <a:buFont typeface="Arial" panose="020B0604020202020204" pitchFamily="34" charset="0"/>
              <a:buChar char="•"/>
            </a:pPr>
            <a:r>
              <a:rPr lang="en-US" sz="900" dirty="0" smtClean="0"/>
              <a:t>KFPB </a:t>
            </a:r>
            <a:r>
              <a:rPr lang="en-US" sz="900" dirty="0"/>
              <a:t>- Phoenix, AR - Ch. 50.6</a:t>
            </a:r>
          </a:p>
          <a:p>
            <a:pPr marL="171450" indent="-171450">
              <a:spcAft>
                <a:spcPts val="100"/>
              </a:spcAft>
              <a:buFont typeface="Arial" panose="020B0604020202020204" pitchFamily="34" charset="0"/>
              <a:buChar char="•"/>
            </a:pPr>
            <a:r>
              <a:rPr lang="en-US" sz="900" dirty="0" smtClean="0"/>
              <a:t>KGPT </a:t>
            </a:r>
            <a:r>
              <a:rPr lang="en-US" sz="900" dirty="0"/>
              <a:t>- Wichita, KS - Ch. 26.7</a:t>
            </a:r>
          </a:p>
          <a:p>
            <a:pPr marL="171450" indent="-171450">
              <a:spcAft>
                <a:spcPts val="100"/>
              </a:spcAft>
              <a:buFont typeface="Arial" panose="020B0604020202020204" pitchFamily="34" charset="0"/>
              <a:buChar char="•"/>
            </a:pPr>
            <a:r>
              <a:rPr lang="en-US" sz="900" dirty="0" smtClean="0"/>
              <a:t>KNBX </a:t>
            </a:r>
            <a:r>
              <a:rPr lang="en-US" sz="900" dirty="0"/>
              <a:t>- Las Vegas, NV - Ch. 31.2</a:t>
            </a:r>
          </a:p>
          <a:p>
            <a:pPr marL="171450" indent="-171450">
              <a:spcAft>
                <a:spcPts val="100"/>
              </a:spcAft>
              <a:buFont typeface="Arial" panose="020B0604020202020204" pitchFamily="34" charset="0"/>
              <a:buChar char="•"/>
            </a:pPr>
            <a:r>
              <a:rPr lang="en-US" sz="900" dirty="0" smtClean="0"/>
              <a:t>KRID </a:t>
            </a:r>
            <a:r>
              <a:rPr lang="en-US" sz="900" dirty="0"/>
              <a:t>- Boise, ID - Ch. 22.1</a:t>
            </a:r>
          </a:p>
          <a:p>
            <a:pPr marL="171450" indent="-171450">
              <a:spcAft>
                <a:spcPts val="100"/>
              </a:spcAft>
              <a:buFont typeface="Arial" panose="020B0604020202020204" pitchFamily="34" charset="0"/>
              <a:buChar char="•"/>
            </a:pPr>
            <a:r>
              <a:rPr lang="en-US" sz="900" dirty="0" smtClean="0"/>
              <a:t>KXLT </a:t>
            </a:r>
            <a:r>
              <a:rPr lang="en-US" sz="900" dirty="0"/>
              <a:t>- Springfield, MO - Ch. 26.7</a:t>
            </a:r>
          </a:p>
          <a:p>
            <a:pPr marL="171450" indent="-171450">
              <a:spcAft>
                <a:spcPts val="100"/>
              </a:spcAft>
              <a:buFont typeface="Arial" panose="020B0604020202020204" pitchFamily="34" charset="0"/>
              <a:buChar char="•"/>
            </a:pPr>
            <a:r>
              <a:rPr lang="en-US" sz="900" dirty="0" smtClean="0"/>
              <a:t>WAAU </a:t>
            </a:r>
            <a:r>
              <a:rPr lang="en-US" sz="900" dirty="0"/>
              <a:t>- Augusta, GA - Ch. 23.2</a:t>
            </a:r>
          </a:p>
          <a:p>
            <a:pPr marL="171450" indent="-171450">
              <a:spcAft>
                <a:spcPts val="100"/>
              </a:spcAft>
              <a:buFont typeface="Arial" panose="020B0604020202020204" pitchFamily="34" charset="0"/>
              <a:buChar char="•"/>
            </a:pPr>
            <a:r>
              <a:rPr lang="en-US" sz="900" dirty="0" smtClean="0"/>
              <a:t>WADL </a:t>
            </a:r>
            <a:r>
              <a:rPr lang="en-US" sz="900" dirty="0"/>
              <a:t>- Detroit, MI - Ch. 38 </a:t>
            </a:r>
            <a:endParaRPr lang="en-US" sz="900" dirty="0" smtClean="0"/>
          </a:p>
          <a:p>
            <a:pPr marL="171450" indent="-171450">
              <a:spcAft>
                <a:spcPts val="100"/>
              </a:spcAft>
              <a:buFont typeface="Arial" panose="020B0604020202020204" pitchFamily="34" charset="0"/>
              <a:buChar char="•"/>
            </a:pPr>
            <a:r>
              <a:rPr lang="en-US" sz="900" dirty="0" smtClean="0"/>
              <a:t>WEQT </a:t>
            </a:r>
            <a:r>
              <a:rPr lang="en-US" sz="900" dirty="0"/>
              <a:t>- Atlanta, GA - Ch. 9.1</a:t>
            </a:r>
          </a:p>
          <a:p>
            <a:pPr marL="171450" indent="-171450">
              <a:spcAft>
                <a:spcPts val="100"/>
              </a:spcAft>
              <a:buFont typeface="Arial" panose="020B0604020202020204" pitchFamily="34" charset="0"/>
              <a:buChar char="•"/>
            </a:pPr>
            <a:r>
              <a:rPr lang="en-US" sz="900" dirty="0" smtClean="0"/>
              <a:t>WMDE </a:t>
            </a:r>
            <a:r>
              <a:rPr lang="en-US" sz="900" dirty="0"/>
              <a:t>- Washington, DC - Ch. 36 </a:t>
            </a:r>
            <a:endParaRPr lang="en-US" sz="900" dirty="0" smtClean="0"/>
          </a:p>
          <a:p>
            <a:pPr marL="171450" indent="-171450">
              <a:spcAft>
                <a:spcPts val="100"/>
              </a:spcAft>
              <a:buFont typeface="Arial" panose="020B0604020202020204" pitchFamily="34" charset="0"/>
              <a:buChar char="•"/>
            </a:pPr>
            <a:r>
              <a:rPr lang="en-US" sz="900" dirty="0" smtClean="0"/>
              <a:t>WOTH </a:t>
            </a:r>
            <a:r>
              <a:rPr lang="en-US" sz="900" dirty="0"/>
              <a:t>- Cincinnati, OH - Ch. </a:t>
            </a:r>
            <a:r>
              <a:rPr lang="en-US" sz="900" dirty="0" smtClean="0"/>
              <a:t>20.5</a:t>
            </a:r>
            <a:endParaRPr lang="en-US" sz="900" dirty="0"/>
          </a:p>
          <a:p>
            <a:pPr marL="171450" indent="-171450">
              <a:spcAft>
                <a:spcPts val="100"/>
              </a:spcAft>
              <a:buFont typeface="Arial" panose="020B0604020202020204" pitchFamily="34" charset="0"/>
              <a:buChar char="•"/>
            </a:pPr>
            <a:r>
              <a:rPr lang="en-US" sz="900" dirty="0" smtClean="0"/>
              <a:t>WROB </a:t>
            </a:r>
            <a:r>
              <a:rPr lang="en-US" sz="900" dirty="0"/>
              <a:t>- Kansas City, MO - Ch. 25.6</a:t>
            </a:r>
          </a:p>
          <a:p>
            <a:pPr marL="171450" indent="-171450">
              <a:spcAft>
                <a:spcPts val="100"/>
              </a:spcAft>
              <a:buFont typeface="Arial" panose="020B0604020202020204" pitchFamily="34" charset="0"/>
              <a:buChar char="•"/>
            </a:pPr>
            <a:r>
              <a:rPr lang="en-US" sz="900" dirty="0" smtClean="0"/>
              <a:t>WTBS </a:t>
            </a:r>
            <a:r>
              <a:rPr lang="en-US" sz="900" dirty="0"/>
              <a:t>- Atlanta, GA - Ch. 26.6</a:t>
            </a:r>
          </a:p>
        </p:txBody>
      </p:sp>
      <p:sp>
        <p:nvSpPr>
          <p:cNvPr id="21" name="Rounded Rectangle 20">
            <a:hlinkClick r:id="rId5"/>
          </p:cNvPr>
          <p:cNvSpPr/>
          <p:nvPr/>
        </p:nvSpPr>
        <p:spPr>
          <a:xfrm>
            <a:off x="335564" y="6156012"/>
            <a:ext cx="1457331" cy="272415"/>
          </a:xfrm>
          <a:prstGeom prst="roundRect">
            <a:avLst/>
          </a:prstGeom>
          <a:solidFill>
            <a:srgbClr val="C00000"/>
          </a:solidFill>
        </p:spPr>
        <p:txBody>
          <a:bodyPr wrap="square" rtlCol="0" anchor="ctr">
            <a:spAutoFit/>
          </a:bodyPr>
          <a:lstStyle/>
          <a:p>
            <a:pPr algn="ctr"/>
            <a:r>
              <a:rPr lang="en-US" sz="1000" b="1" dirty="0" smtClean="0">
                <a:solidFill>
                  <a:prstClr val="white"/>
                </a:solidFill>
                <a:ea typeface="Calibri" panose="020F0502020204030204" pitchFamily="34" charset="0"/>
                <a:cs typeface="Georgia" panose="02040502050405020303" pitchFamily="18" charset="0"/>
              </a:rPr>
              <a:t>LEARN MORE</a:t>
            </a:r>
          </a:p>
        </p:txBody>
      </p:sp>
      <p:sp>
        <p:nvSpPr>
          <p:cNvPr id="6" name="Slide Number Placeholder 5"/>
          <p:cNvSpPr>
            <a:spLocks noGrp="1"/>
          </p:cNvSpPr>
          <p:nvPr>
            <p:ph type="sldNum" sz="quarter" idx="12"/>
          </p:nvPr>
        </p:nvSpPr>
        <p:spPr/>
        <p:txBody>
          <a:bodyPr/>
          <a:lstStyle/>
          <a:p>
            <a:fld id="{9648F39E-9C37-485F-AC97-16BB4BDF9F49}" type="slidenum">
              <a:rPr kumimoji="0" lang="en-US" smtClean="0"/>
              <a:t>13</a:t>
            </a:fld>
            <a:endParaRPr kumimoji="0" lang="en-US" dirty="0"/>
          </a:p>
        </p:txBody>
      </p:sp>
    </p:spTree>
    <p:extLst>
      <p:ext uri="{BB962C8B-B14F-4D97-AF65-F5344CB8AC3E}">
        <p14:creationId xmlns:p14="http://schemas.microsoft.com/office/powerpoint/2010/main" val="25725475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hlinkClick r:id="rId2"/>
          </p:cNvPr>
          <p:cNvPicPr>
            <a:picLocks noChangeAspect="1"/>
          </p:cNvPicPr>
          <p:nvPr/>
        </p:nvPicPr>
        <p:blipFill rotWithShape="1">
          <a:blip r:embed="rId3"/>
          <a:srcRect l="2281" r="2650"/>
          <a:stretch/>
        </p:blipFill>
        <p:spPr>
          <a:xfrm>
            <a:off x="6330462" y="1887823"/>
            <a:ext cx="2409092" cy="1354549"/>
          </a:xfrm>
          <a:prstGeom prst="rect">
            <a:avLst/>
          </a:prstGeom>
        </p:spPr>
      </p:pic>
      <p:pic>
        <p:nvPicPr>
          <p:cNvPr id="6" name="Picture 5">
            <a:hlinkClick r:id="rId4"/>
          </p:cNvPr>
          <p:cNvPicPr>
            <a:picLocks noChangeAspect="1"/>
          </p:cNvPicPr>
          <p:nvPr/>
        </p:nvPicPr>
        <p:blipFill>
          <a:blip r:embed="rId5"/>
          <a:stretch>
            <a:fillRect/>
          </a:stretch>
        </p:blipFill>
        <p:spPr>
          <a:xfrm>
            <a:off x="3323583" y="1876499"/>
            <a:ext cx="2373292" cy="1342882"/>
          </a:xfrm>
          <a:prstGeom prst="rect">
            <a:avLst/>
          </a:prstGeom>
        </p:spPr>
      </p:pic>
      <p:pic>
        <p:nvPicPr>
          <p:cNvPr id="5" name="Picture 4">
            <a:hlinkClick r:id="rId6"/>
          </p:cNvPr>
          <p:cNvPicPr>
            <a:picLocks noChangeAspect="1"/>
          </p:cNvPicPr>
          <p:nvPr/>
        </p:nvPicPr>
        <p:blipFill>
          <a:blip r:embed="rId7"/>
          <a:stretch>
            <a:fillRect/>
          </a:stretch>
        </p:blipFill>
        <p:spPr>
          <a:xfrm>
            <a:off x="385382" y="1887823"/>
            <a:ext cx="2362388" cy="1375567"/>
          </a:xfrm>
          <a:prstGeom prst="rect">
            <a:avLst/>
          </a:prstGeom>
          <a:ln w="3175">
            <a:solidFill>
              <a:schemeClr val="tx1">
                <a:lumMod val="65000"/>
                <a:lumOff val="35000"/>
              </a:schemeClr>
            </a:solidFill>
          </a:ln>
        </p:spPr>
      </p:pic>
      <p:sp>
        <p:nvSpPr>
          <p:cNvPr id="2" name="Title 1"/>
          <p:cNvSpPr>
            <a:spLocks noGrp="1"/>
          </p:cNvSpPr>
          <p:nvPr>
            <p:ph type="title"/>
          </p:nvPr>
        </p:nvSpPr>
        <p:spPr>
          <a:xfrm>
            <a:off x="863628" y="602073"/>
            <a:ext cx="7886700" cy="691759"/>
          </a:xfrm>
        </p:spPr>
        <p:txBody>
          <a:bodyPr/>
          <a:lstStyle/>
          <a:p>
            <a:r>
              <a:rPr lang="en-US" b="1" dirty="0" smtClean="0">
                <a:latin typeface="Arial Narrow" panose="020B0606020202030204" pitchFamily="34" charset="0"/>
              </a:rPr>
              <a:t>Digital Media Products </a:t>
            </a:r>
            <a:endParaRPr lang="en-US" b="1" dirty="0">
              <a:latin typeface="Arial Narrow" panose="020B0606020202030204" pitchFamily="34" charset="0"/>
            </a:endParaRPr>
          </a:p>
        </p:txBody>
      </p:sp>
      <p:sp>
        <p:nvSpPr>
          <p:cNvPr id="4" name="TextBox 3"/>
          <p:cNvSpPr txBox="1"/>
          <p:nvPr/>
        </p:nvSpPr>
        <p:spPr>
          <a:xfrm>
            <a:off x="3323582" y="1489848"/>
            <a:ext cx="2373294" cy="369332"/>
          </a:xfrm>
          <a:prstGeom prst="rect">
            <a:avLst/>
          </a:prstGeom>
          <a:noFill/>
        </p:spPr>
        <p:txBody>
          <a:bodyPr wrap="square" rtlCol="0">
            <a:spAutoFit/>
          </a:bodyPr>
          <a:lstStyle/>
          <a:p>
            <a:pPr algn="ctr"/>
            <a:r>
              <a:rPr lang="en-US" b="1" dirty="0" smtClean="0">
                <a:latin typeface="Arial Narrow" panose="020B0606020202030204" pitchFamily="34" charset="0"/>
              </a:rPr>
              <a:t>INTERVIEWS</a:t>
            </a:r>
            <a:endParaRPr lang="en-US" b="1" dirty="0">
              <a:latin typeface="Arial Narrow" panose="020B0606020202030204" pitchFamily="34" charset="0"/>
            </a:endParaRPr>
          </a:p>
        </p:txBody>
      </p:sp>
      <p:sp>
        <p:nvSpPr>
          <p:cNvPr id="10" name="TextBox 9"/>
          <p:cNvSpPr txBox="1"/>
          <p:nvPr/>
        </p:nvSpPr>
        <p:spPr>
          <a:xfrm>
            <a:off x="385381" y="3383373"/>
            <a:ext cx="2362389" cy="461665"/>
          </a:xfrm>
          <a:prstGeom prst="rect">
            <a:avLst/>
          </a:prstGeom>
          <a:noFill/>
        </p:spPr>
        <p:txBody>
          <a:bodyPr wrap="square" rtlCol="0">
            <a:spAutoFit/>
          </a:bodyPr>
          <a:lstStyle/>
          <a:p>
            <a:pPr algn="ctr"/>
            <a:r>
              <a:rPr lang="en-US" sz="1200" b="1" dirty="0" err="1" smtClean="0">
                <a:latin typeface="Century Gothic" panose="020B0502020202020204" pitchFamily="34" charset="0"/>
              </a:rPr>
              <a:t>DigitalX</a:t>
            </a:r>
            <a:r>
              <a:rPr lang="en-US" sz="1200" b="1" dirty="0" smtClean="0">
                <a:latin typeface="Century Gothic" panose="020B0502020202020204" pitchFamily="34" charset="0"/>
              </a:rPr>
              <a:t> Micro Ad</a:t>
            </a:r>
            <a:br>
              <a:rPr lang="en-US" sz="1200" b="1" dirty="0" smtClean="0">
                <a:latin typeface="Century Gothic" panose="020B0502020202020204" pitchFamily="34" charset="0"/>
              </a:rPr>
            </a:br>
            <a:r>
              <a:rPr lang="en-US" sz="1200" b="1" dirty="0" smtClean="0">
                <a:solidFill>
                  <a:schemeClr val="bg2">
                    <a:lumMod val="50000"/>
                  </a:schemeClr>
                </a:solidFill>
                <a:latin typeface="Century Gothic" panose="020B0502020202020204" pitchFamily="34" charset="0"/>
              </a:rPr>
              <a:t>(ASX: DCC)</a:t>
            </a:r>
            <a:endParaRPr lang="en-US" sz="1200" b="1" dirty="0">
              <a:solidFill>
                <a:schemeClr val="bg2">
                  <a:lumMod val="50000"/>
                </a:schemeClr>
              </a:solidFill>
              <a:latin typeface="Century Gothic" panose="020B0502020202020204" pitchFamily="34" charset="0"/>
            </a:endParaRPr>
          </a:p>
        </p:txBody>
      </p:sp>
      <p:sp>
        <p:nvSpPr>
          <p:cNvPr id="11" name="TextBox 10"/>
          <p:cNvSpPr txBox="1"/>
          <p:nvPr/>
        </p:nvSpPr>
        <p:spPr>
          <a:xfrm>
            <a:off x="16684" y="1497488"/>
            <a:ext cx="3385248" cy="646331"/>
          </a:xfrm>
          <a:prstGeom prst="rect">
            <a:avLst/>
          </a:prstGeom>
          <a:noFill/>
        </p:spPr>
        <p:txBody>
          <a:bodyPr wrap="square" rtlCol="0">
            <a:spAutoFit/>
          </a:bodyPr>
          <a:lstStyle/>
          <a:p>
            <a:pPr algn="ctr"/>
            <a:r>
              <a:rPr lang="en-US" b="1" dirty="0" smtClean="0">
                <a:latin typeface="Arial Narrow" panose="020B0606020202030204" pitchFamily="34" charset="0"/>
              </a:rPr>
              <a:t>MICRO ADS</a:t>
            </a:r>
          </a:p>
          <a:p>
            <a:pPr algn="ctr"/>
            <a:endParaRPr lang="en-US" b="1" dirty="0">
              <a:latin typeface="Acumin Pro Condensed" panose="020B0506020202020204" pitchFamily="34" charset="0"/>
            </a:endParaRPr>
          </a:p>
        </p:txBody>
      </p:sp>
      <p:sp>
        <p:nvSpPr>
          <p:cNvPr id="15" name="TextBox 14"/>
          <p:cNvSpPr txBox="1"/>
          <p:nvPr/>
        </p:nvSpPr>
        <p:spPr>
          <a:xfrm>
            <a:off x="1793475" y="6125518"/>
            <a:ext cx="2546437" cy="461665"/>
          </a:xfrm>
          <a:prstGeom prst="rect">
            <a:avLst/>
          </a:prstGeom>
          <a:noFill/>
        </p:spPr>
        <p:txBody>
          <a:bodyPr wrap="square" rtlCol="0">
            <a:spAutoFit/>
          </a:bodyPr>
          <a:lstStyle/>
          <a:p>
            <a:pPr algn="ctr"/>
            <a:r>
              <a:rPr lang="en-US" sz="1200" b="1" dirty="0" smtClean="0">
                <a:latin typeface="Century Gothic" panose="020B0502020202020204" pitchFamily="34" charset="0"/>
              </a:rPr>
              <a:t>Corporate Video </a:t>
            </a:r>
            <a:br>
              <a:rPr lang="en-US" sz="1200" b="1" dirty="0" smtClean="0">
                <a:latin typeface="Century Gothic" panose="020B0502020202020204" pitchFamily="34" charset="0"/>
              </a:rPr>
            </a:br>
            <a:r>
              <a:rPr lang="en-US" sz="1200" b="1" dirty="0" smtClean="0">
                <a:solidFill>
                  <a:schemeClr val="bg2">
                    <a:lumMod val="50000"/>
                  </a:schemeClr>
                </a:solidFill>
                <a:latin typeface="Century Gothic" panose="020B0502020202020204" pitchFamily="34" charset="0"/>
              </a:rPr>
              <a:t>GlyEco (OTCQB: GLYE)</a:t>
            </a:r>
            <a:endParaRPr lang="en-US" sz="1200" b="1" dirty="0">
              <a:solidFill>
                <a:schemeClr val="bg2">
                  <a:lumMod val="50000"/>
                </a:schemeClr>
              </a:solidFill>
              <a:latin typeface="Century Gothic" panose="020B0502020202020204" pitchFamily="34" charset="0"/>
            </a:endParaRPr>
          </a:p>
        </p:txBody>
      </p:sp>
      <p:sp>
        <p:nvSpPr>
          <p:cNvPr id="16" name="TextBox 15"/>
          <p:cNvSpPr txBox="1"/>
          <p:nvPr/>
        </p:nvSpPr>
        <p:spPr>
          <a:xfrm>
            <a:off x="1434070" y="4205686"/>
            <a:ext cx="3385248" cy="369332"/>
          </a:xfrm>
          <a:prstGeom prst="rect">
            <a:avLst/>
          </a:prstGeom>
          <a:noFill/>
        </p:spPr>
        <p:txBody>
          <a:bodyPr wrap="square" rtlCol="0">
            <a:spAutoFit/>
          </a:bodyPr>
          <a:lstStyle/>
          <a:p>
            <a:pPr algn="ctr"/>
            <a:r>
              <a:rPr lang="en-US" b="1" dirty="0" smtClean="0">
                <a:latin typeface="Arial Narrow" panose="020B0606020202030204" pitchFamily="34" charset="0"/>
              </a:rPr>
              <a:t>COPORATE VIDEO</a:t>
            </a:r>
            <a:endParaRPr lang="en-US" b="1" dirty="0">
              <a:latin typeface="Arial Narrow" panose="020B0606020202030204" pitchFamily="34" charset="0"/>
            </a:endParaRPr>
          </a:p>
        </p:txBody>
      </p:sp>
      <p:sp>
        <p:nvSpPr>
          <p:cNvPr id="19" name="TextBox 18"/>
          <p:cNvSpPr txBox="1"/>
          <p:nvPr/>
        </p:nvSpPr>
        <p:spPr>
          <a:xfrm>
            <a:off x="5392784" y="6159617"/>
            <a:ext cx="2459963" cy="459332"/>
          </a:xfrm>
          <a:prstGeom prst="rect">
            <a:avLst/>
          </a:prstGeom>
          <a:noFill/>
        </p:spPr>
        <p:txBody>
          <a:bodyPr wrap="square" rtlCol="0">
            <a:spAutoFit/>
          </a:bodyPr>
          <a:lstStyle/>
          <a:p>
            <a:pPr algn="ctr"/>
            <a:r>
              <a:rPr lang="en-US" sz="1200" b="1" dirty="0" smtClean="0">
                <a:latin typeface="Century Gothic" panose="020B0502020202020204" pitchFamily="34" charset="0"/>
              </a:rPr>
              <a:t>Air Pocket</a:t>
            </a:r>
            <a:br>
              <a:rPr lang="en-US" sz="1200" b="1" dirty="0" smtClean="0">
                <a:latin typeface="Century Gothic" panose="020B0502020202020204" pitchFamily="34" charset="0"/>
              </a:rPr>
            </a:br>
            <a:r>
              <a:rPr lang="en-US" sz="1200" b="1" dirty="0" smtClean="0">
                <a:solidFill>
                  <a:schemeClr val="bg2">
                    <a:lumMod val="50000"/>
                  </a:schemeClr>
                </a:solidFill>
                <a:latin typeface="Century Gothic" panose="020B0502020202020204" pitchFamily="34" charset="0"/>
              </a:rPr>
              <a:t>Product Video</a:t>
            </a:r>
            <a:endParaRPr lang="en-US" sz="1200" b="1" dirty="0">
              <a:solidFill>
                <a:schemeClr val="bg2">
                  <a:lumMod val="50000"/>
                </a:schemeClr>
              </a:solidFill>
              <a:latin typeface="Century Gothic" panose="020B0502020202020204" pitchFamily="34" charset="0"/>
            </a:endParaRPr>
          </a:p>
        </p:txBody>
      </p:sp>
      <p:sp>
        <p:nvSpPr>
          <p:cNvPr id="20" name="TextBox 19"/>
          <p:cNvSpPr txBox="1"/>
          <p:nvPr/>
        </p:nvSpPr>
        <p:spPr>
          <a:xfrm>
            <a:off x="5392783" y="4224357"/>
            <a:ext cx="2459963" cy="369332"/>
          </a:xfrm>
          <a:prstGeom prst="rect">
            <a:avLst/>
          </a:prstGeom>
          <a:noFill/>
        </p:spPr>
        <p:txBody>
          <a:bodyPr wrap="square" rtlCol="0">
            <a:spAutoFit/>
          </a:bodyPr>
          <a:lstStyle/>
          <a:p>
            <a:pPr algn="ctr"/>
            <a:r>
              <a:rPr lang="en-US" b="1" dirty="0" smtClean="0">
                <a:latin typeface="Arial Narrow" panose="020B0606020202030204" pitchFamily="34" charset="0"/>
              </a:rPr>
              <a:t>PRODUCT VIDEO</a:t>
            </a:r>
            <a:endParaRPr lang="en-US" b="1" dirty="0">
              <a:latin typeface="Arial Narrow" panose="020B0606020202030204" pitchFamily="34" charset="0"/>
            </a:endParaRPr>
          </a:p>
        </p:txBody>
      </p:sp>
      <p:pic>
        <p:nvPicPr>
          <p:cNvPr id="32" name="Picture 31">
            <a:hlinkClick r:id="rId8"/>
          </p:cNvPr>
          <p:cNvPicPr>
            <a:picLocks noChangeAspect="1"/>
          </p:cNvPicPr>
          <p:nvPr/>
        </p:nvPicPr>
        <p:blipFill>
          <a:blip r:embed="rId9"/>
          <a:stretch>
            <a:fillRect/>
          </a:stretch>
        </p:blipFill>
        <p:spPr>
          <a:xfrm>
            <a:off x="5392784" y="4686581"/>
            <a:ext cx="2471526" cy="1393360"/>
          </a:xfrm>
          <a:prstGeom prst="rect">
            <a:avLst/>
          </a:prstGeom>
        </p:spPr>
      </p:pic>
      <p:sp>
        <p:nvSpPr>
          <p:cNvPr id="9" name="Rounded Rectangle 8">
            <a:hlinkClick r:id="rId6"/>
          </p:cNvPr>
          <p:cNvSpPr/>
          <p:nvPr/>
        </p:nvSpPr>
        <p:spPr>
          <a:xfrm>
            <a:off x="2406371" y="1800671"/>
            <a:ext cx="512384" cy="272415"/>
          </a:xfrm>
          <a:prstGeom prst="roundRect">
            <a:avLst/>
          </a:prstGeom>
          <a:solidFill>
            <a:srgbClr val="C00000"/>
          </a:solidFill>
        </p:spPr>
        <p:txBody>
          <a:bodyPr wrap="square" rtlCol="0" anchor="ctr">
            <a:spAutoFit/>
          </a:bodyPr>
          <a:lstStyle/>
          <a:p>
            <a:pPr algn="ctr"/>
            <a:r>
              <a:rPr lang="en-US" sz="1000" b="1" dirty="0" smtClean="0">
                <a:solidFill>
                  <a:schemeClr val="bg1"/>
                </a:solidFill>
                <a:ea typeface="Calibri" panose="020F0502020204030204" pitchFamily="34" charset="0"/>
                <a:cs typeface="Georgia" panose="02040502050405020303" pitchFamily="18" charset="0"/>
              </a:rPr>
              <a:t>PLAY</a:t>
            </a:r>
            <a:endParaRPr lang="en-US" sz="1000" b="1" dirty="0" smtClean="0">
              <a:solidFill>
                <a:schemeClr val="bg1"/>
              </a:solidFill>
              <a:effectLst/>
              <a:ea typeface="Calibri" panose="020F0502020204030204" pitchFamily="34" charset="0"/>
              <a:cs typeface="Georgia" panose="02040502050405020303" pitchFamily="18" charset="0"/>
            </a:endParaRPr>
          </a:p>
        </p:txBody>
      </p:sp>
      <p:sp>
        <p:nvSpPr>
          <p:cNvPr id="35" name="Rounded Rectangle 34">
            <a:hlinkClick r:id="rId8"/>
          </p:cNvPr>
          <p:cNvSpPr/>
          <p:nvPr/>
        </p:nvSpPr>
        <p:spPr>
          <a:xfrm>
            <a:off x="7539064" y="4606905"/>
            <a:ext cx="512384" cy="272415"/>
          </a:xfrm>
          <a:prstGeom prst="roundRect">
            <a:avLst/>
          </a:prstGeom>
          <a:solidFill>
            <a:srgbClr val="C00000"/>
          </a:solidFill>
        </p:spPr>
        <p:txBody>
          <a:bodyPr wrap="square" rtlCol="0" anchor="ctr">
            <a:spAutoFit/>
          </a:bodyPr>
          <a:lstStyle/>
          <a:p>
            <a:pPr algn="ctr"/>
            <a:r>
              <a:rPr lang="en-US" sz="1000" b="1" dirty="0" smtClean="0">
                <a:solidFill>
                  <a:schemeClr val="bg1"/>
                </a:solidFill>
                <a:ea typeface="Calibri" panose="020F0502020204030204" pitchFamily="34" charset="0"/>
                <a:cs typeface="Georgia" panose="02040502050405020303" pitchFamily="18" charset="0"/>
              </a:rPr>
              <a:t>PLAY</a:t>
            </a:r>
            <a:endParaRPr lang="en-US" sz="1000" b="1" dirty="0" smtClean="0">
              <a:solidFill>
                <a:schemeClr val="bg1"/>
              </a:solidFill>
              <a:effectLst/>
              <a:ea typeface="Calibri" panose="020F0502020204030204" pitchFamily="34" charset="0"/>
              <a:cs typeface="Georgia" panose="02040502050405020303" pitchFamily="18" charset="0"/>
            </a:endParaRPr>
          </a:p>
        </p:txBody>
      </p:sp>
      <p:pic>
        <p:nvPicPr>
          <p:cNvPr id="36" name="Picture 35">
            <a:hlinkClick r:id="rId10"/>
          </p:cNvPr>
          <p:cNvPicPr>
            <a:picLocks noChangeAspect="1"/>
          </p:cNvPicPr>
          <p:nvPr/>
        </p:nvPicPr>
        <p:blipFill rotWithShape="1">
          <a:blip r:embed="rId11"/>
          <a:srcRect l="2277" r="4242"/>
          <a:stretch/>
        </p:blipFill>
        <p:spPr>
          <a:xfrm>
            <a:off x="1695857" y="4649439"/>
            <a:ext cx="2672862" cy="1471365"/>
          </a:xfrm>
          <a:prstGeom prst="rect">
            <a:avLst/>
          </a:prstGeom>
        </p:spPr>
      </p:pic>
      <p:sp>
        <p:nvSpPr>
          <p:cNvPr id="34" name="Rounded Rectangle 33">
            <a:hlinkClick r:id="rId10"/>
          </p:cNvPr>
          <p:cNvSpPr/>
          <p:nvPr/>
        </p:nvSpPr>
        <p:spPr>
          <a:xfrm>
            <a:off x="3949904" y="4555019"/>
            <a:ext cx="512384" cy="272415"/>
          </a:xfrm>
          <a:prstGeom prst="roundRect">
            <a:avLst/>
          </a:prstGeom>
          <a:solidFill>
            <a:srgbClr val="C00000"/>
          </a:solidFill>
        </p:spPr>
        <p:txBody>
          <a:bodyPr wrap="square" rtlCol="0" anchor="ctr">
            <a:spAutoFit/>
          </a:bodyPr>
          <a:lstStyle/>
          <a:p>
            <a:pPr algn="ctr"/>
            <a:r>
              <a:rPr lang="en-US" sz="1000" b="1" dirty="0" smtClean="0">
                <a:solidFill>
                  <a:schemeClr val="bg1"/>
                </a:solidFill>
                <a:ea typeface="Calibri" panose="020F0502020204030204" pitchFamily="34" charset="0"/>
                <a:cs typeface="Georgia" panose="02040502050405020303" pitchFamily="18" charset="0"/>
              </a:rPr>
              <a:t>PLAY</a:t>
            </a:r>
            <a:endParaRPr lang="en-US" sz="1000" b="1" dirty="0" smtClean="0">
              <a:solidFill>
                <a:schemeClr val="bg1"/>
              </a:solidFill>
              <a:effectLst/>
              <a:ea typeface="Calibri" panose="020F0502020204030204" pitchFamily="34" charset="0"/>
              <a:cs typeface="Georgia" panose="02040502050405020303" pitchFamily="18" charset="0"/>
            </a:endParaRPr>
          </a:p>
        </p:txBody>
      </p:sp>
      <p:sp>
        <p:nvSpPr>
          <p:cNvPr id="24" name="TextBox 23"/>
          <p:cNvSpPr txBox="1"/>
          <p:nvPr/>
        </p:nvSpPr>
        <p:spPr>
          <a:xfrm>
            <a:off x="3244362" y="3383374"/>
            <a:ext cx="2540976" cy="461665"/>
          </a:xfrm>
          <a:prstGeom prst="rect">
            <a:avLst/>
          </a:prstGeom>
          <a:noFill/>
        </p:spPr>
        <p:txBody>
          <a:bodyPr wrap="square" rtlCol="0">
            <a:spAutoFit/>
          </a:bodyPr>
          <a:lstStyle/>
          <a:p>
            <a:pPr algn="ctr"/>
            <a:r>
              <a:rPr lang="en-US" sz="1200" b="1" dirty="0">
                <a:latin typeface="Century Gothic" panose="020B0502020202020204" pitchFamily="34" charset="0"/>
              </a:rPr>
              <a:t>Prescient Therapeutics </a:t>
            </a:r>
            <a:r>
              <a:rPr lang="en-US" sz="1200" b="1" dirty="0" smtClean="0">
                <a:latin typeface="Century Gothic" panose="020B0502020202020204" pitchFamily="34" charset="0"/>
              </a:rPr>
              <a:t>Interview</a:t>
            </a:r>
            <a:br>
              <a:rPr lang="en-US" sz="1200" b="1" dirty="0" smtClean="0">
                <a:latin typeface="Century Gothic" panose="020B0502020202020204" pitchFamily="34" charset="0"/>
              </a:rPr>
            </a:br>
            <a:r>
              <a:rPr lang="en-US" sz="1200" b="1" dirty="0" smtClean="0">
                <a:solidFill>
                  <a:schemeClr val="bg1">
                    <a:lumMod val="50000"/>
                  </a:schemeClr>
                </a:solidFill>
                <a:latin typeface="Century Gothic" panose="020B0502020202020204" pitchFamily="34" charset="0"/>
              </a:rPr>
              <a:t>(</a:t>
            </a:r>
            <a:r>
              <a:rPr lang="en-US" sz="1200" b="1" dirty="0" smtClean="0">
                <a:solidFill>
                  <a:schemeClr val="bg2">
                    <a:lumMod val="50000"/>
                  </a:schemeClr>
                </a:solidFill>
                <a:latin typeface="Century Gothic" panose="020B0502020202020204" pitchFamily="34" charset="0"/>
              </a:rPr>
              <a:t>ASX: PTX)</a:t>
            </a:r>
            <a:endParaRPr lang="en-US" sz="1200" b="1" dirty="0">
              <a:solidFill>
                <a:schemeClr val="bg2">
                  <a:lumMod val="50000"/>
                </a:schemeClr>
              </a:solidFill>
              <a:latin typeface="Century Gothic" panose="020B0502020202020204" pitchFamily="34" charset="0"/>
            </a:endParaRPr>
          </a:p>
        </p:txBody>
      </p:sp>
      <p:sp>
        <p:nvSpPr>
          <p:cNvPr id="25" name="Rounded Rectangle 24">
            <a:hlinkClick r:id="rId4"/>
          </p:cNvPr>
          <p:cNvSpPr/>
          <p:nvPr/>
        </p:nvSpPr>
        <p:spPr>
          <a:xfrm>
            <a:off x="5390464" y="1729084"/>
            <a:ext cx="512384" cy="272415"/>
          </a:xfrm>
          <a:prstGeom prst="roundRect">
            <a:avLst/>
          </a:prstGeom>
          <a:solidFill>
            <a:srgbClr val="C00000"/>
          </a:solidFill>
        </p:spPr>
        <p:txBody>
          <a:bodyPr wrap="square" rtlCol="0" anchor="ctr">
            <a:spAutoFit/>
          </a:bodyPr>
          <a:lstStyle/>
          <a:p>
            <a:pPr algn="ctr"/>
            <a:r>
              <a:rPr lang="en-US" sz="1000" b="1" dirty="0" smtClean="0">
                <a:solidFill>
                  <a:schemeClr val="bg1"/>
                </a:solidFill>
                <a:ea typeface="Calibri" panose="020F0502020204030204" pitchFamily="34" charset="0"/>
                <a:cs typeface="Georgia" panose="02040502050405020303" pitchFamily="18" charset="0"/>
              </a:rPr>
              <a:t>PLAY</a:t>
            </a:r>
            <a:endParaRPr lang="en-US" sz="1000" b="1" dirty="0" smtClean="0">
              <a:solidFill>
                <a:schemeClr val="bg1"/>
              </a:solidFill>
              <a:effectLst/>
              <a:ea typeface="Calibri" panose="020F0502020204030204" pitchFamily="34" charset="0"/>
              <a:cs typeface="Georgia" panose="02040502050405020303" pitchFamily="18" charset="0"/>
            </a:endParaRPr>
          </a:p>
        </p:txBody>
      </p:sp>
      <p:sp>
        <p:nvSpPr>
          <p:cNvPr id="3" name="Slide Number Placeholder 2"/>
          <p:cNvSpPr>
            <a:spLocks noGrp="1"/>
          </p:cNvSpPr>
          <p:nvPr>
            <p:ph type="sldNum" sz="quarter" idx="12"/>
          </p:nvPr>
        </p:nvSpPr>
        <p:spPr/>
        <p:txBody>
          <a:bodyPr/>
          <a:lstStyle/>
          <a:p>
            <a:fld id="{9648F39E-9C37-485F-AC97-16BB4BDF9F49}" type="slidenum">
              <a:rPr kumimoji="0" lang="en-US" smtClean="0"/>
              <a:t>14</a:t>
            </a:fld>
            <a:endParaRPr kumimoji="0" lang="en-US" dirty="0"/>
          </a:p>
        </p:txBody>
      </p:sp>
      <p:sp>
        <p:nvSpPr>
          <p:cNvPr id="26" name="TextBox 25"/>
          <p:cNvSpPr txBox="1"/>
          <p:nvPr/>
        </p:nvSpPr>
        <p:spPr>
          <a:xfrm>
            <a:off x="6386183" y="1472529"/>
            <a:ext cx="2373294" cy="369332"/>
          </a:xfrm>
          <a:prstGeom prst="rect">
            <a:avLst/>
          </a:prstGeom>
          <a:noFill/>
        </p:spPr>
        <p:txBody>
          <a:bodyPr wrap="square" rtlCol="0">
            <a:spAutoFit/>
          </a:bodyPr>
          <a:lstStyle/>
          <a:p>
            <a:pPr algn="ctr"/>
            <a:r>
              <a:rPr lang="en-US" b="1" dirty="0" smtClean="0">
                <a:latin typeface="Arial Narrow" panose="020B0606020202030204" pitchFamily="34" charset="0"/>
              </a:rPr>
              <a:t>INTERVIEWS</a:t>
            </a:r>
            <a:endParaRPr lang="en-US" b="1" dirty="0">
              <a:latin typeface="Arial Narrow" panose="020B0606020202030204" pitchFamily="34" charset="0"/>
            </a:endParaRPr>
          </a:p>
        </p:txBody>
      </p:sp>
      <p:sp>
        <p:nvSpPr>
          <p:cNvPr id="27" name="TextBox 26"/>
          <p:cNvSpPr txBox="1"/>
          <p:nvPr/>
        </p:nvSpPr>
        <p:spPr>
          <a:xfrm>
            <a:off x="6281930" y="3350442"/>
            <a:ext cx="2524778" cy="461665"/>
          </a:xfrm>
          <a:prstGeom prst="rect">
            <a:avLst/>
          </a:prstGeom>
          <a:noFill/>
        </p:spPr>
        <p:txBody>
          <a:bodyPr wrap="square" rtlCol="0">
            <a:spAutoFit/>
          </a:bodyPr>
          <a:lstStyle/>
          <a:p>
            <a:pPr algn="ctr"/>
            <a:r>
              <a:rPr lang="en-US" sz="1200" b="1" dirty="0" smtClean="0">
                <a:latin typeface="Century Gothic" panose="020B0502020202020204" pitchFamily="34" charset="0"/>
              </a:rPr>
              <a:t>Yellow Brick Road Interview</a:t>
            </a:r>
            <a:br>
              <a:rPr lang="en-US" sz="1200" b="1" dirty="0" smtClean="0">
                <a:latin typeface="Century Gothic" panose="020B0502020202020204" pitchFamily="34" charset="0"/>
              </a:rPr>
            </a:br>
            <a:r>
              <a:rPr lang="en-US" sz="1200" b="1" dirty="0" smtClean="0">
                <a:solidFill>
                  <a:schemeClr val="bg1">
                    <a:lumMod val="50000"/>
                  </a:schemeClr>
                </a:solidFill>
                <a:latin typeface="Century Gothic" panose="020B0502020202020204" pitchFamily="34" charset="0"/>
              </a:rPr>
              <a:t>(</a:t>
            </a:r>
            <a:r>
              <a:rPr lang="en-US" sz="1200" b="1" dirty="0" smtClean="0">
                <a:solidFill>
                  <a:schemeClr val="bg2">
                    <a:lumMod val="50000"/>
                  </a:schemeClr>
                </a:solidFill>
                <a:latin typeface="Century Gothic" panose="020B0502020202020204" pitchFamily="34" charset="0"/>
              </a:rPr>
              <a:t>ASX: YBR)</a:t>
            </a:r>
            <a:endParaRPr lang="en-US" sz="1200" b="1" dirty="0">
              <a:solidFill>
                <a:schemeClr val="bg2">
                  <a:lumMod val="50000"/>
                </a:schemeClr>
              </a:solidFill>
              <a:latin typeface="Century Gothic" panose="020B0502020202020204" pitchFamily="34" charset="0"/>
            </a:endParaRPr>
          </a:p>
        </p:txBody>
      </p:sp>
      <p:sp>
        <p:nvSpPr>
          <p:cNvPr id="28" name="Rounded Rectangle 27">
            <a:hlinkClick r:id="rId2"/>
          </p:cNvPr>
          <p:cNvSpPr/>
          <p:nvPr/>
        </p:nvSpPr>
        <p:spPr>
          <a:xfrm>
            <a:off x="8458945" y="1729084"/>
            <a:ext cx="512384" cy="272415"/>
          </a:xfrm>
          <a:prstGeom prst="roundRect">
            <a:avLst/>
          </a:prstGeom>
          <a:solidFill>
            <a:srgbClr val="C00000"/>
          </a:solidFill>
        </p:spPr>
        <p:txBody>
          <a:bodyPr wrap="square" rtlCol="0" anchor="ctr">
            <a:spAutoFit/>
          </a:bodyPr>
          <a:lstStyle/>
          <a:p>
            <a:pPr algn="ctr"/>
            <a:r>
              <a:rPr lang="en-US" sz="1000" b="1" dirty="0" smtClean="0">
                <a:solidFill>
                  <a:schemeClr val="bg1"/>
                </a:solidFill>
                <a:ea typeface="Calibri" panose="020F0502020204030204" pitchFamily="34" charset="0"/>
                <a:cs typeface="Georgia" panose="02040502050405020303" pitchFamily="18" charset="0"/>
              </a:rPr>
              <a:t>PLAY</a:t>
            </a:r>
            <a:endParaRPr lang="en-US" sz="1000" b="1" dirty="0" smtClean="0">
              <a:solidFill>
                <a:schemeClr val="bg1"/>
              </a:solidFill>
              <a:effectLst/>
              <a:ea typeface="Calibri" panose="020F0502020204030204" pitchFamily="34" charset="0"/>
              <a:cs typeface="Georgia" panose="02040502050405020303" pitchFamily="18" charset="0"/>
            </a:endParaRPr>
          </a:p>
        </p:txBody>
      </p:sp>
    </p:spTree>
    <p:extLst>
      <p:ext uri="{BB962C8B-B14F-4D97-AF65-F5344CB8AC3E}">
        <p14:creationId xmlns:p14="http://schemas.microsoft.com/office/powerpoint/2010/main" val="7091765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970" y="1501062"/>
            <a:ext cx="7886700" cy="958234"/>
          </a:xfrm>
        </p:spPr>
        <p:txBody>
          <a:bodyPr>
            <a:noAutofit/>
          </a:bodyPr>
          <a:lstStyle/>
          <a:p>
            <a:r>
              <a:rPr lang="en-US" sz="1600" dirty="0" smtClean="0">
                <a:solidFill>
                  <a:schemeClr val="bg2">
                    <a:lumMod val="50000"/>
                  </a:schemeClr>
                </a:solidFill>
                <a:latin typeface="+mn-lt"/>
              </a:rPr>
              <a:t>R3D International CEO’s Book: Small Stocks, Big Money, published by largest educational book publisher in the world, Wiley </a:t>
            </a:r>
            <a:endParaRPr lang="en-US" sz="1600" dirty="0">
              <a:solidFill>
                <a:schemeClr val="bg2">
                  <a:lumMod val="50000"/>
                </a:schemeClr>
              </a:solidFill>
              <a:latin typeface="+mn-lt"/>
            </a:endParaRPr>
          </a:p>
        </p:txBody>
      </p:sp>
      <p:sp>
        <p:nvSpPr>
          <p:cNvPr id="9" name="TextBox 15"/>
          <p:cNvSpPr txBox="1"/>
          <p:nvPr/>
        </p:nvSpPr>
        <p:spPr>
          <a:xfrm>
            <a:off x="819671" y="575706"/>
            <a:ext cx="7219429" cy="110799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300" b="1" dirty="0" smtClean="0">
                <a:latin typeface="Arial Narrow" panose="020B0606020202030204" pitchFamily="34" charset="0"/>
              </a:rPr>
              <a:t>Endorsements of CEO’s Book,</a:t>
            </a:r>
            <a:br>
              <a:rPr lang="en-US" sz="3300" b="1" dirty="0" smtClean="0">
                <a:latin typeface="Arial Narrow" panose="020B0606020202030204" pitchFamily="34" charset="0"/>
              </a:rPr>
            </a:br>
            <a:r>
              <a:rPr lang="en-US" sz="3300" b="1" i="1" dirty="0" smtClean="0">
                <a:latin typeface="Arial Narrow" panose="020B0606020202030204" pitchFamily="34" charset="0"/>
              </a:rPr>
              <a:t>Small Stocks Big Money</a:t>
            </a:r>
          </a:p>
        </p:txBody>
      </p:sp>
      <p:pic>
        <p:nvPicPr>
          <p:cNvPr id="11" name="Picture 10"/>
          <p:cNvPicPr>
            <a:picLocks noChangeAspect="1"/>
          </p:cNvPicPr>
          <p:nvPr/>
        </p:nvPicPr>
        <p:blipFill rotWithShape="1">
          <a:blip r:embed="rId2" cstate="email">
            <a:extLst>
              <a:ext uri="{28A0092B-C50C-407E-A947-70E740481C1C}">
                <a14:useLocalDpi xmlns:a14="http://schemas.microsoft.com/office/drawing/2010/main" val="0"/>
              </a:ext>
            </a:extLst>
          </a:blip>
          <a:srcRect l="13159" t="5978" r="14347" b="4300"/>
          <a:stretch/>
        </p:blipFill>
        <p:spPr>
          <a:xfrm>
            <a:off x="7334454" y="2590290"/>
            <a:ext cx="1628348" cy="2482682"/>
          </a:xfrm>
          <a:prstGeom prst="rect">
            <a:avLst/>
          </a:prstGeom>
        </p:spPr>
      </p:pic>
      <p:sp>
        <p:nvSpPr>
          <p:cNvPr id="12" name="Rectangle 11"/>
          <p:cNvSpPr>
            <a:spLocks noChangeArrowheads="1"/>
          </p:cNvSpPr>
          <p:nvPr/>
        </p:nvSpPr>
        <p:spPr bwMode="auto">
          <a:xfrm>
            <a:off x="1115564" y="2470785"/>
            <a:ext cx="6104879" cy="1000274"/>
          </a:xfrm>
          <a:prstGeom prst="rect">
            <a:avLst/>
          </a:prstGeom>
          <a:solidFill>
            <a:srgbClr val="FBFBF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1" u="none" strike="noStrike" cap="none" normalizeH="0" baseline="0" dirty="0" smtClean="0">
                <a:ln>
                  <a:noFill/>
                </a:ln>
                <a:solidFill>
                  <a:schemeClr val="tx1">
                    <a:lumMod val="85000"/>
                    <a:lumOff val="15000"/>
                  </a:schemeClr>
                </a:solidFill>
                <a:effectLst/>
                <a:latin typeface="+mj-lt"/>
              </a:rPr>
              <a:t>"I like this book. It is thoughtful, well-written and interesting for both professional investors and those who want to learn how the pros make millions with small stocks. Excellent work by a man who is one of the top consultants in the microcap space.“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chemeClr val="tx1"/>
                </a:solidFill>
                <a:effectLst/>
                <a:latin typeface="Arial" panose="020B0604020202020204" pitchFamily="34" charset="0"/>
              </a:rPr>
              <a:t>Cliff Teller, Head of Investment Banking, Maxim Group </a:t>
            </a:r>
          </a:p>
        </p:txBody>
      </p:sp>
      <p:sp>
        <p:nvSpPr>
          <p:cNvPr id="13" name="Rectangle 12"/>
          <p:cNvSpPr/>
          <p:nvPr/>
        </p:nvSpPr>
        <p:spPr>
          <a:xfrm>
            <a:off x="942393" y="2525457"/>
            <a:ext cx="59160" cy="871691"/>
          </a:xfrm>
          <a:prstGeom prst="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000" b="1" dirty="0" smtClean="0">
              <a:solidFill>
                <a:srgbClr val="000000"/>
              </a:solidFill>
              <a:effectLst/>
              <a:ea typeface="Calibri" panose="020F0502020204030204" pitchFamily="34" charset="0"/>
              <a:cs typeface="Georgia" panose="02040502050405020303" pitchFamily="18" charset="0"/>
            </a:endParaRPr>
          </a:p>
        </p:txBody>
      </p:sp>
      <p:sp>
        <p:nvSpPr>
          <p:cNvPr id="14" name="Rounded Rectangle 13">
            <a:hlinkClick r:id="rId3"/>
          </p:cNvPr>
          <p:cNvSpPr/>
          <p:nvPr/>
        </p:nvSpPr>
        <p:spPr>
          <a:xfrm>
            <a:off x="6781810" y="6315789"/>
            <a:ext cx="1457331" cy="272415"/>
          </a:xfrm>
          <a:prstGeom prst="round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b="1" dirty="0" smtClean="0">
                <a:solidFill>
                  <a:schemeClr val="bg1"/>
                </a:solidFill>
                <a:effectLst/>
                <a:ea typeface="Calibri" panose="020F0502020204030204" pitchFamily="34" charset="0"/>
                <a:cs typeface="Georgia" panose="02040502050405020303" pitchFamily="18" charset="0"/>
              </a:rPr>
              <a:t>READ MORE REVIEWS</a:t>
            </a:r>
          </a:p>
        </p:txBody>
      </p:sp>
      <p:sp>
        <p:nvSpPr>
          <p:cNvPr id="10" name="Rectangle 9"/>
          <p:cNvSpPr>
            <a:spLocks noChangeArrowheads="1"/>
          </p:cNvSpPr>
          <p:nvPr/>
        </p:nvSpPr>
        <p:spPr bwMode="auto">
          <a:xfrm>
            <a:off x="1115564" y="3752171"/>
            <a:ext cx="6104879" cy="1215717"/>
          </a:xfrm>
          <a:prstGeom prst="rect">
            <a:avLst/>
          </a:prstGeom>
          <a:solidFill>
            <a:srgbClr val="FBFBF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0" fontAlgn="base" hangingPunct="0">
              <a:spcBef>
                <a:spcPct val="0"/>
              </a:spcBef>
              <a:spcAft>
                <a:spcPct val="0"/>
              </a:spcAft>
            </a:pPr>
            <a:r>
              <a:rPr lang="en-US" altLang="en-US" sz="1200" i="1" dirty="0">
                <a:solidFill>
                  <a:schemeClr val="tx1">
                    <a:lumMod val="85000"/>
                    <a:lumOff val="15000"/>
                  </a:schemeClr>
                </a:solidFill>
                <a:latin typeface="+mj-lt"/>
              </a:rPr>
              <a:t>"MicroCap Superstars is a wonderful read for anyone who wants to learn about the world of small stocks and the people who play in them. I have watched RedChip grow to become one of the top firms in the world serving smaller-cap companies. Praise for Dave Gentry and RedChip</a:t>
            </a:r>
            <a:r>
              <a:rPr lang="en-US" altLang="en-US" sz="1200" i="1" dirty="0" smtClean="0">
                <a:solidFill>
                  <a:schemeClr val="tx1">
                    <a:lumMod val="85000"/>
                    <a:lumOff val="15000"/>
                  </a:schemeClr>
                </a:solidFill>
                <a:latin typeface="+mj-lt"/>
              </a:rPr>
              <a:t>.“</a:t>
            </a:r>
          </a:p>
          <a:p>
            <a:pPr lvl="0" eaLnBrk="0" fontAlgn="base" hangingPunct="0">
              <a:spcBef>
                <a:spcPct val="0"/>
              </a:spcBef>
              <a:spcAft>
                <a:spcPct val="0"/>
              </a:spcAft>
            </a:pPr>
            <a:endParaRPr kumimoji="0" lang="en-US" altLang="en-US" sz="900" b="0" i="0" u="none" strike="noStrike" cap="none" normalizeH="0" baseline="0" dirty="0" smtClean="0">
              <a:ln>
                <a:noFill/>
              </a:ln>
              <a:solidFill>
                <a:schemeClr val="tx1"/>
              </a:solidFill>
              <a:effectLst/>
            </a:endParaRPr>
          </a:p>
          <a:p>
            <a:pPr lvl="0" eaLnBrk="0" fontAlgn="base" hangingPunct="0">
              <a:spcBef>
                <a:spcPct val="0"/>
              </a:spcBef>
              <a:spcAft>
                <a:spcPct val="0"/>
              </a:spcAft>
            </a:pPr>
            <a:r>
              <a:rPr lang="en-US" altLang="en-US" sz="1400" dirty="0">
                <a:latin typeface="Arial" panose="020B0604020202020204" pitchFamily="34" charset="0"/>
              </a:rPr>
              <a:t>Barry Sloane, CEO and Chairman, Newtek Business Services, NASDAQ: NEWT</a:t>
            </a:r>
            <a:endParaRPr kumimoji="0" lang="en-US" altLang="en-US" sz="1400" b="0" i="0" u="none" strike="noStrike" cap="none" normalizeH="0" baseline="0" dirty="0" smtClean="0">
              <a:ln>
                <a:noFill/>
              </a:ln>
              <a:solidFill>
                <a:schemeClr val="tx1"/>
              </a:solidFill>
              <a:effectLst/>
              <a:latin typeface="Arial" panose="020B0604020202020204" pitchFamily="34" charset="0"/>
            </a:endParaRPr>
          </a:p>
        </p:txBody>
      </p:sp>
      <p:sp>
        <p:nvSpPr>
          <p:cNvPr id="15" name="Rectangle 14"/>
          <p:cNvSpPr/>
          <p:nvPr/>
        </p:nvSpPr>
        <p:spPr>
          <a:xfrm>
            <a:off x="942393" y="3838364"/>
            <a:ext cx="48281" cy="1129524"/>
          </a:xfrm>
          <a:prstGeom prst="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000" b="1" dirty="0" smtClean="0">
              <a:solidFill>
                <a:srgbClr val="000000"/>
              </a:solidFill>
              <a:effectLst/>
              <a:ea typeface="Calibri" panose="020F0502020204030204" pitchFamily="34" charset="0"/>
              <a:cs typeface="Georgia" panose="02040502050405020303" pitchFamily="18" charset="0"/>
            </a:endParaRPr>
          </a:p>
        </p:txBody>
      </p:sp>
      <p:sp>
        <p:nvSpPr>
          <p:cNvPr id="16" name="Rectangle 15"/>
          <p:cNvSpPr>
            <a:spLocks noChangeArrowheads="1"/>
          </p:cNvSpPr>
          <p:nvPr/>
        </p:nvSpPr>
        <p:spPr bwMode="auto">
          <a:xfrm>
            <a:off x="1163845" y="5229950"/>
            <a:ext cx="6104879" cy="1215717"/>
          </a:xfrm>
          <a:prstGeom prst="rect">
            <a:avLst/>
          </a:prstGeom>
          <a:noFill/>
          <a:ln>
            <a:noFill/>
          </a:ln>
          <a:effectLst/>
          <a:ex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0" fontAlgn="base" hangingPunct="0">
              <a:spcBef>
                <a:spcPct val="0"/>
              </a:spcBef>
              <a:spcAft>
                <a:spcPct val="0"/>
              </a:spcAft>
            </a:pPr>
            <a:r>
              <a:rPr lang="en-US" altLang="en-US" sz="1200" i="1" dirty="0">
                <a:solidFill>
                  <a:schemeClr val="tx1">
                    <a:lumMod val="85000"/>
                    <a:lumOff val="15000"/>
                  </a:schemeClr>
                </a:solidFill>
                <a:latin typeface="+mj-lt"/>
              </a:rPr>
              <a:t>"MicroCap Superstars is a compelling look into the volatile and never dull world of microcaps. Dave Gentry is a first rate writer and a class act. Read the book if you want to know who the real players in the industry are</a:t>
            </a:r>
            <a:r>
              <a:rPr lang="en-US" altLang="en-US" sz="1200" i="1" dirty="0" smtClean="0">
                <a:solidFill>
                  <a:schemeClr val="tx1">
                    <a:lumMod val="85000"/>
                    <a:lumOff val="15000"/>
                  </a:schemeClr>
                </a:solidFill>
                <a:latin typeface="+mj-lt"/>
              </a:rPr>
              <a:t>.“</a:t>
            </a:r>
          </a:p>
          <a:p>
            <a:pPr lvl="0" eaLnBrk="0" fontAlgn="base" hangingPunct="0">
              <a:spcBef>
                <a:spcPct val="0"/>
              </a:spcBef>
              <a:spcAft>
                <a:spcPct val="0"/>
              </a:spcAft>
            </a:pPr>
            <a:endParaRPr kumimoji="0" lang="en-US" altLang="en-US" sz="900" b="0" i="0" u="none" strike="noStrike" cap="none" normalizeH="0" baseline="0" dirty="0" smtClean="0">
              <a:ln>
                <a:noFill/>
              </a:ln>
              <a:solidFill>
                <a:schemeClr val="tx1"/>
              </a:solidFill>
              <a:effectLst/>
            </a:endParaRPr>
          </a:p>
          <a:p>
            <a:pPr lvl="0" eaLnBrk="0" fontAlgn="base" hangingPunct="0">
              <a:spcBef>
                <a:spcPct val="0"/>
              </a:spcBef>
              <a:spcAft>
                <a:spcPct val="0"/>
              </a:spcAft>
            </a:pPr>
            <a:r>
              <a:rPr lang="en-US" altLang="en-US" sz="1400" dirty="0">
                <a:latin typeface="Arial" panose="020B0604020202020204" pitchFamily="34" charset="0"/>
              </a:rPr>
              <a:t>Darrin M. Ocasio Esq., Senior Partner, Sichenzia, Ross, Friedman, Ference LLP</a:t>
            </a:r>
            <a:endParaRPr kumimoji="0" lang="en-US" altLang="en-US" sz="1400" b="0" i="0" u="none" strike="noStrike" cap="none" normalizeH="0" baseline="0" dirty="0" smtClean="0">
              <a:ln>
                <a:noFill/>
              </a:ln>
              <a:solidFill>
                <a:schemeClr val="tx1"/>
              </a:solidFill>
              <a:effectLst/>
              <a:latin typeface="Arial" panose="020B0604020202020204" pitchFamily="34" charset="0"/>
            </a:endParaRPr>
          </a:p>
        </p:txBody>
      </p:sp>
      <p:sp>
        <p:nvSpPr>
          <p:cNvPr id="18" name="Rectangle 17"/>
          <p:cNvSpPr/>
          <p:nvPr/>
        </p:nvSpPr>
        <p:spPr>
          <a:xfrm>
            <a:off x="942393" y="5315549"/>
            <a:ext cx="48281" cy="1130118"/>
          </a:xfrm>
          <a:prstGeom prst="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000" b="1" dirty="0" smtClean="0">
              <a:solidFill>
                <a:srgbClr val="000000"/>
              </a:solidFill>
              <a:effectLst/>
              <a:ea typeface="Calibri" panose="020F0502020204030204" pitchFamily="34" charset="0"/>
              <a:cs typeface="Georgia" panose="02040502050405020303" pitchFamily="18" charset="0"/>
            </a:endParaRPr>
          </a:p>
        </p:txBody>
      </p:sp>
      <p:sp>
        <p:nvSpPr>
          <p:cNvPr id="3" name="Slide Number Placeholder 2"/>
          <p:cNvSpPr>
            <a:spLocks noGrp="1"/>
          </p:cNvSpPr>
          <p:nvPr>
            <p:ph type="sldNum" sz="quarter" idx="12"/>
          </p:nvPr>
        </p:nvSpPr>
        <p:spPr/>
        <p:txBody>
          <a:bodyPr/>
          <a:lstStyle/>
          <a:p>
            <a:fld id="{9648F39E-9C37-485F-AC97-16BB4BDF9F49}" type="slidenum">
              <a:rPr kumimoji="0" lang="en-US" smtClean="0"/>
              <a:t>15</a:t>
            </a:fld>
            <a:endParaRPr kumimoji="0" lang="en-US" dirty="0"/>
          </a:p>
        </p:txBody>
      </p:sp>
    </p:spTree>
    <p:extLst>
      <p:ext uri="{BB962C8B-B14F-4D97-AF65-F5344CB8AC3E}">
        <p14:creationId xmlns:p14="http://schemas.microsoft.com/office/powerpoint/2010/main" val="39587300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099" y="273523"/>
            <a:ext cx="7480269" cy="1325563"/>
          </a:xfrm>
        </p:spPr>
        <p:txBody>
          <a:bodyPr/>
          <a:lstStyle/>
          <a:p>
            <a:r>
              <a:rPr lang="en-US" b="1" dirty="0" smtClean="0">
                <a:latin typeface="Arial Narrow" panose="020B0606020202030204" pitchFamily="34" charset="0"/>
              </a:rPr>
              <a:t>Management &amp; BD-Key Players</a:t>
            </a:r>
            <a:endParaRPr lang="en-US" b="1" dirty="0">
              <a:latin typeface="Arial Narrow" panose="020B0606020202030204" pitchFamily="34" charset="0"/>
            </a:endParaRPr>
          </a:p>
        </p:txBody>
      </p:sp>
      <p:pic>
        <p:nvPicPr>
          <p:cNvPr id="9" name="Picture 8"/>
          <p:cNvPicPr/>
          <p:nvPr/>
        </p:nvPicPr>
        <p:blipFill>
          <a:blip r:embed="rId2" cstate="email">
            <a:extLst>
              <a:ext uri="{28A0092B-C50C-407E-A947-70E740481C1C}">
                <a14:useLocalDpi xmlns:a14="http://schemas.microsoft.com/office/drawing/2010/main"/>
              </a:ext>
            </a:extLst>
          </a:blip>
          <a:stretch>
            <a:fillRect/>
          </a:stretch>
        </p:blipFill>
        <p:spPr>
          <a:xfrm>
            <a:off x="565328" y="1456989"/>
            <a:ext cx="1116330" cy="1238250"/>
          </a:xfrm>
          <a:prstGeom prst="rect">
            <a:avLst/>
          </a:prstGeom>
          <a:ln w="19050">
            <a:noFill/>
          </a:ln>
        </p:spPr>
      </p:pic>
      <p:sp>
        <p:nvSpPr>
          <p:cNvPr id="10" name="TextBox 3"/>
          <p:cNvSpPr txBox="1"/>
          <p:nvPr/>
        </p:nvSpPr>
        <p:spPr>
          <a:xfrm>
            <a:off x="1807257" y="1272683"/>
            <a:ext cx="6923314" cy="227754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t>- Dave Gentry, M.A. </a:t>
            </a:r>
            <a:endParaRPr lang="en-US" sz="1200" dirty="0" smtClean="0"/>
          </a:p>
          <a:p>
            <a:r>
              <a:rPr lang="en-US" sz="1200" i="1" dirty="0"/>
              <a:t>President and Chief Executive Officer </a:t>
            </a:r>
            <a:endParaRPr lang="en-US" sz="1200" i="1" dirty="0" smtClean="0"/>
          </a:p>
          <a:p>
            <a:endParaRPr lang="en-US" sz="1000" dirty="0" smtClean="0">
              <a:cs typeface="Arial" panose="020B0604020202020204" pitchFamily="34" charset="0"/>
            </a:endParaRPr>
          </a:p>
          <a:p>
            <a:r>
              <a:rPr lang="en-US" sz="1200" dirty="0">
                <a:ea typeface="Tahoma" panose="020B0604030504040204" pitchFamily="34" charset="0"/>
                <a:cs typeface="Arial" panose="020B0604020202020204" pitchFamily="34" charset="0"/>
              </a:rPr>
              <a:t>Dave Gentry has been a consultant to over 400 public companies and assisted dozens of companies in the uplisting and capital raising process</a:t>
            </a:r>
            <a:r>
              <a:rPr lang="en-US" sz="1200" dirty="0" smtClean="0">
                <a:ea typeface="Tahoma" panose="020B0604030504040204" pitchFamily="34" charset="0"/>
                <a:cs typeface="Arial" panose="020B0604020202020204" pitchFamily="34" charset="0"/>
              </a:rPr>
              <a:t>. He has owned his own investor relations firm since 2001 and purchased RedChip in 2005, where he  is CEO and owner. </a:t>
            </a:r>
            <a:endParaRPr lang="en-US" sz="1200" dirty="0">
              <a:ea typeface="Tahoma" panose="020B0604030504040204" pitchFamily="34" charset="0"/>
              <a:cs typeface="Arial" panose="020B0604020202020204" pitchFamily="34" charset="0"/>
            </a:endParaRPr>
          </a:p>
          <a:p>
            <a:endParaRPr lang="en-US" sz="1200" dirty="0">
              <a:ea typeface="Tahoma" panose="020B0604030504040204" pitchFamily="34" charset="0"/>
              <a:cs typeface="Arial" panose="020B0604020202020204" pitchFamily="34" charset="0"/>
            </a:endParaRPr>
          </a:p>
          <a:p>
            <a:r>
              <a:rPr lang="en-US" sz="1200" dirty="0">
                <a:ea typeface="Tahoma" panose="020B0604030504040204" pitchFamily="34" charset="0"/>
                <a:cs typeface="Arial" panose="020B0604020202020204" pitchFamily="34" charset="0"/>
              </a:rPr>
              <a:t>In 2012 he founded The RedChip Money Report™, a cable TV financial news show broadcasted weekly in over 160 million homes in Australia, Europe, Asia, and Latin American on the Bloomberg Network.</a:t>
            </a:r>
          </a:p>
          <a:p>
            <a:endParaRPr lang="en-US" sz="1200" dirty="0">
              <a:ea typeface="Tahoma" panose="020B0604030504040204" pitchFamily="34" charset="0"/>
              <a:cs typeface="Arial" panose="020B0604020202020204" pitchFamily="34" charset="0"/>
            </a:endParaRPr>
          </a:p>
          <a:p>
            <a:r>
              <a:rPr lang="en-US" sz="1200" dirty="0">
                <a:ea typeface="Tahoma" panose="020B0604030504040204" pitchFamily="34" charset="0"/>
                <a:cs typeface="Arial" panose="020B0604020202020204" pitchFamily="34" charset="0"/>
              </a:rPr>
              <a:t>He has been interviewed by CNBC on multiple occasions and has also appeared on Fox Business. In 2011, he was honored by Inc. Magazine as the CEO of one of the fastest growing private companies in America.</a:t>
            </a:r>
            <a:endParaRPr lang="en-US" sz="2800" dirty="0">
              <a:ea typeface="Tahoma" panose="020B0604030504040204" pitchFamily="34" charset="0"/>
              <a:cs typeface="Arial" panose="020B0604020202020204" pitchFamily="34" charset="0"/>
            </a:endParaRPr>
          </a:p>
        </p:txBody>
      </p:sp>
      <p:pic>
        <p:nvPicPr>
          <p:cNvPr id="13" name="Picture 12"/>
          <p:cNvPicPr>
            <a:picLocks noChangeAspect="1"/>
          </p:cNvPicPr>
          <p:nvPr/>
        </p:nvPicPr>
        <p:blipFill rotWithShape="1">
          <a:blip r:embed="rId3" cstate="email">
            <a:extLst>
              <a:ext uri="{28A0092B-C50C-407E-A947-70E740481C1C}">
                <a14:useLocalDpi xmlns:a14="http://schemas.microsoft.com/office/drawing/2010/main" val="0"/>
              </a:ext>
            </a:extLst>
          </a:blip>
          <a:srcRect l="5421" r="-7396"/>
          <a:stretch/>
        </p:blipFill>
        <p:spPr>
          <a:xfrm>
            <a:off x="613599" y="3838869"/>
            <a:ext cx="1068059" cy="1121943"/>
          </a:xfrm>
          <a:prstGeom prst="rect">
            <a:avLst/>
          </a:prstGeom>
        </p:spPr>
      </p:pic>
      <p:sp>
        <p:nvSpPr>
          <p:cNvPr id="14" name="TextBox 3"/>
          <p:cNvSpPr txBox="1"/>
          <p:nvPr/>
        </p:nvSpPr>
        <p:spPr>
          <a:xfrm>
            <a:off x="1778463" y="3770068"/>
            <a:ext cx="6923314" cy="304698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t>- </a:t>
            </a:r>
            <a:r>
              <a:rPr lang="en-US" sz="1200" b="1" dirty="0"/>
              <a:t>Alberto Migliucci </a:t>
            </a:r>
            <a:endParaRPr lang="en-US" sz="1200" dirty="0" smtClean="0"/>
          </a:p>
          <a:p>
            <a:r>
              <a:rPr lang="en-US" sz="1200" i="1" dirty="0"/>
              <a:t>Chairman</a:t>
            </a:r>
          </a:p>
          <a:p>
            <a:endParaRPr lang="en-US" sz="1200" dirty="0" smtClean="0"/>
          </a:p>
          <a:p>
            <a:r>
              <a:rPr lang="en-US" sz="1200" dirty="0"/>
              <a:t>Alberto Migliucci joined the Board on 13 October 2014.  </a:t>
            </a:r>
            <a:r>
              <a:rPr lang="en-US" sz="1200" dirty="0" smtClean="0"/>
              <a:t>Mr. </a:t>
            </a:r>
            <a:r>
              <a:rPr lang="en-US" sz="1200" dirty="0"/>
              <a:t>Migliucci is the CEO and founder of Petra Commodities, a Singapore boutique investment </a:t>
            </a:r>
            <a:r>
              <a:rPr lang="en-US" sz="1200" dirty="0" smtClean="0"/>
              <a:t>firm</a:t>
            </a:r>
            <a:r>
              <a:rPr lang="en-US" sz="1200" dirty="0"/>
              <a:t>. </a:t>
            </a:r>
            <a:r>
              <a:rPr lang="en-US" sz="1200" dirty="0" smtClean="0"/>
              <a:t>A senior investment </a:t>
            </a:r>
            <a:r>
              <a:rPr lang="en-US" sz="1200" dirty="0"/>
              <a:t>banker with outstanding </a:t>
            </a:r>
            <a:r>
              <a:rPr lang="en-US" sz="1200" dirty="0" smtClean="0"/>
              <a:t>qualifications, he has  put together </a:t>
            </a:r>
            <a:r>
              <a:rPr lang="en-SG" sz="1200" dirty="0" smtClean="0"/>
              <a:t>transactions </a:t>
            </a:r>
            <a:r>
              <a:rPr lang="en-SG" sz="1200" dirty="0"/>
              <a:t>with a cumulative total greater than $100 billion.</a:t>
            </a:r>
            <a:endParaRPr lang="en-US" sz="1200" dirty="0"/>
          </a:p>
          <a:p>
            <a:endParaRPr lang="en-US" sz="1200" dirty="0"/>
          </a:p>
          <a:p>
            <a:r>
              <a:rPr lang="en-US" sz="1200" dirty="0"/>
              <a:t>With 15 years’ experience in Asia, he was Managing Director of Credit Suisse’s Global Energy Group, as well as Head of the investment bank’s Mining &amp; Metals and Energy franchise in Asia</a:t>
            </a:r>
            <a:r>
              <a:rPr lang="en-US" sz="1200" dirty="0" smtClean="0"/>
              <a:t>. Mr</a:t>
            </a:r>
            <a:r>
              <a:rPr lang="en-US" sz="1200" dirty="0"/>
              <a:t>. </a:t>
            </a:r>
            <a:r>
              <a:rPr lang="en-US" sz="1200" dirty="0" err="1"/>
              <a:t>Migliucci</a:t>
            </a:r>
            <a:r>
              <a:rPr lang="en-US" sz="1200" dirty="0"/>
              <a:t> also worked for Standard Bank PLC, </a:t>
            </a:r>
            <a:r>
              <a:rPr lang="en-US" sz="1200" dirty="0" smtClean="0"/>
              <a:t> as the Head </a:t>
            </a:r>
            <a:r>
              <a:rPr lang="en-US" sz="1200" dirty="0"/>
              <a:t>of the bank’s Energy &amp; Mining Finance group for Asia Pacific, and for </a:t>
            </a:r>
            <a:r>
              <a:rPr lang="en-US" sz="1200" dirty="0" err="1"/>
              <a:t>Societe</a:t>
            </a:r>
            <a:r>
              <a:rPr lang="en-US" sz="1200" dirty="0"/>
              <a:t> General in Hong Kong, where he was a Vice President in Project Finance &amp; Advisory team. He has held senior bank positions for Westpac Banking Corporation and The Sumitomo Bank of Japan.</a:t>
            </a:r>
          </a:p>
          <a:p>
            <a:endParaRPr lang="en-US" sz="1200" dirty="0"/>
          </a:p>
          <a:p>
            <a:r>
              <a:rPr lang="en-US" sz="1200" dirty="0" err="1" smtClean="0"/>
              <a:t>Migliucci</a:t>
            </a:r>
            <a:r>
              <a:rPr lang="en-US" sz="1200" dirty="0" smtClean="0"/>
              <a:t> </a:t>
            </a:r>
            <a:r>
              <a:rPr lang="en-US" sz="1200" dirty="0"/>
              <a:t>has been interviewed by FORBES, </a:t>
            </a:r>
            <a:r>
              <a:rPr lang="en-US" sz="1200" dirty="0" smtClean="0"/>
              <a:t>LEADERS </a:t>
            </a:r>
            <a:r>
              <a:rPr lang="en-US" sz="1200" dirty="0"/>
              <a:t>magazine as well as quoted on Bloomberg, Reuters and various </a:t>
            </a:r>
            <a:r>
              <a:rPr lang="en-US" sz="1200" dirty="0" smtClean="0"/>
              <a:t>other industry conferences</a:t>
            </a:r>
            <a:r>
              <a:rPr lang="en-US" sz="1200" dirty="0">
                <a:latin typeface="+mj-lt"/>
              </a:rPr>
              <a:t>. </a:t>
            </a:r>
            <a:endParaRPr lang="en-US" sz="1200" dirty="0" smtClean="0">
              <a:latin typeface="+mj-lt"/>
            </a:endParaRPr>
          </a:p>
          <a:p>
            <a:endParaRPr lang="en-US" sz="1200" dirty="0">
              <a:latin typeface="+mj-lt"/>
            </a:endParaRPr>
          </a:p>
        </p:txBody>
      </p:sp>
      <p:sp>
        <p:nvSpPr>
          <p:cNvPr id="3" name="Slide Number Placeholder 2"/>
          <p:cNvSpPr>
            <a:spLocks noGrp="1"/>
          </p:cNvSpPr>
          <p:nvPr>
            <p:ph type="sldNum" sz="quarter" idx="12"/>
          </p:nvPr>
        </p:nvSpPr>
        <p:spPr/>
        <p:txBody>
          <a:bodyPr/>
          <a:lstStyle/>
          <a:p>
            <a:fld id="{9648F39E-9C37-485F-AC97-16BB4BDF9F49}" type="slidenum">
              <a:rPr kumimoji="0" lang="en-US" smtClean="0"/>
              <a:t>16</a:t>
            </a:fld>
            <a:endParaRPr kumimoji="0" lang="en-US" dirty="0"/>
          </a:p>
        </p:txBody>
      </p:sp>
    </p:spTree>
    <p:extLst>
      <p:ext uri="{BB962C8B-B14F-4D97-AF65-F5344CB8AC3E}">
        <p14:creationId xmlns:p14="http://schemas.microsoft.com/office/powerpoint/2010/main" val="26890415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p:nvPr/>
        </p:nvPicPr>
        <p:blipFill>
          <a:blip r:embed="rId2" cstate="email">
            <a:extLst>
              <a:ext uri="{28A0092B-C50C-407E-A947-70E740481C1C}">
                <a14:useLocalDpi xmlns:a14="http://schemas.microsoft.com/office/drawing/2010/main"/>
              </a:ext>
            </a:extLst>
          </a:blip>
          <a:stretch>
            <a:fillRect/>
          </a:stretch>
        </p:blipFill>
        <p:spPr>
          <a:xfrm>
            <a:off x="899224" y="4869345"/>
            <a:ext cx="973455" cy="1122045"/>
          </a:xfrm>
          <a:prstGeom prst="rect">
            <a:avLst/>
          </a:prstGeom>
        </p:spPr>
      </p:pic>
      <p:sp>
        <p:nvSpPr>
          <p:cNvPr id="12" name="Rectangle 11"/>
          <p:cNvSpPr/>
          <p:nvPr/>
        </p:nvSpPr>
        <p:spPr>
          <a:xfrm>
            <a:off x="2071174" y="4793530"/>
            <a:ext cx="6148902" cy="21322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smtClean="0">
                <a:solidFill>
                  <a:srgbClr val="000000"/>
                </a:solidFill>
                <a:effectLst/>
                <a:ea typeface="Calibri" panose="020F0502020204030204" pitchFamily="34" charset="0"/>
                <a:cs typeface="Georgia" panose="02040502050405020303" pitchFamily="18" charset="0"/>
              </a:rPr>
              <a:t>- Jon Cunningham </a:t>
            </a:r>
            <a:endParaRPr lang="en-US" sz="1200" dirty="0" smtClean="0">
              <a:solidFill>
                <a:srgbClr val="000000"/>
              </a:solidFill>
              <a:effectLst/>
              <a:ea typeface="Calibri" panose="020F0502020204030204" pitchFamily="34" charset="0"/>
              <a:cs typeface="Georgia" panose="02040502050405020303" pitchFamily="18" charset="0"/>
            </a:endParaRPr>
          </a:p>
          <a:p>
            <a:r>
              <a:rPr lang="en-US" sz="1200" i="1" dirty="0" smtClean="0">
                <a:solidFill>
                  <a:srgbClr val="000000"/>
                </a:solidFill>
                <a:effectLst/>
                <a:ea typeface="Calibri" panose="020F0502020204030204" pitchFamily="34" charset="0"/>
                <a:cs typeface="Georgia" panose="02040502050405020303" pitchFamily="18" charset="0"/>
              </a:rPr>
              <a:t>Vice President and Director of IR </a:t>
            </a:r>
          </a:p>
          <a:p>
            <a:endParaRPr lang="en-US" sz="1200" dirty="0" smtClean="0">
              <a:solidFill>
                <a:srgbClr val="000000"/>
              </a:solidFill>
              <a:effectLst/>
              <a:ea typeface="Calibri" panose="020F0502020204030204" pitchFamily="34" charset="0"/>
              <a:cs typeface="Georgia" panose="02040502050405020303" pitchFamily="18" charset="0"/>
            </a:endParaRPr>
          </a:p>
          <a:p>
            <a:pPr>
              <a:lnSpc>
                <a:spcPct val="107000"/>
              </a:lnSpc>
              <a:spcAft>
                <a:spcPts val="800"/>
              </a:spcAft>
            </a:pPr>
            <a:r>
              <a:rPr lang="en-US" sz="1200" dirty="0" smtClean="0">
                <a:effectLst/>
                <a:ea typeface="Calibri" panose="020F0502020204030204" pitchFamily="34" charset="0"/>
                <a:cs typeface="Times New Roman" panose="02020603050405020304" pitchFamily="18" charset="0"/>
              </a:rPr>
              <a:t>Prior to joining RedChip Companies, Mr. Cunningham was a registered investment advisor for the Principal Financial Group and held series 7, 52, 63, and 65 licenses. He has over a decade of experience working in the small-cap sector and works closely with small-cap institutions, family offices and hedge funds. Prior to joining Principal, Mr. Cunningham was a stockbroker for Olde Discount Corporation. Earlier in his career Mr. Cunningham managed the Midwest Division of Quality Assurance for Amtrak in Chicago.</a:t>
            </a:r>
          </a:p>
          <a:p>
            <a:pPr>
              <a:lnSpc>
                <a:spcPct val="107000"/>
              </a:lnSpc>
              <a:spcAft>
                <a:spcPts val="800"/>
              </a:spcAft>
            </a:pPr>
            <a:r>
              <a:rPr lang="en-US" sz="1200" dirty="0" smtClean="0">
                <a:effectLst/>
                <a:ea typeface="Calibri" panose="020F0502020204030204" pitchFamily="34" charset="0"/>
                <a:cs typeface="Times New Roman" panose="02020603050405020304" pitchFamily="18" charset="0"/>
              </a:rPr>
              <a:t> </a:t>
            </a:r>
            <a:endParaRPr lang="en-US" sz="1200" dirty="0">
              <a:effectLst/>
              <a:ea typeface="Calibri" panose="020F0502020204030204" pitchFamily="34" charset="0"/>
              <a:cs typeface="Times New Roman" panose="02020603050405020304" pitchFamily="18" charset="0"/>
            </a:endParaRPr>
          </a:p>
        </p:txBody>
      </p:sp>
      <p:pic>
        <p:nvPicPr>
          <p:cNvPr id="13" name="Picture 12"/>
          <p:cNvPicPr/>
          <p:nvPr/>
        </p:nvPicPr>
        <p:blipFill>
          <a:blip r:embed="rId3" cstate="email">
            <a:extLst>
              <a:ext uri="{28A0092B-C50C-407E-A947-70E740481C1C}">
                <a14:useLocalDpi xmlns:a14="http://schemas.microsoft.com/office/drawing/2010/main" val="0"/>
              </a:ext>
            </a:extLst>
          </a:blip>
          <a:stretch>
            <a:fillRect/>
          </a:stretch>
        </p:blipFill>
        <p:spPr>
          <a:xfrm>
            <a:off x="868601" y="3256146"/>
            <a:ext cx="984249" cy="1205972"/>
          </a:xfrm>
          <a:prstGeom prst="rect">
            <a:avLst/>
          </a:prstGeom>
        </p:spPr>
      </p:pic>
      <p:sp>
        <p:nvSpPr>
          <p:cNvPr id="14" name="Rectangle 13"/>
          <p:cNvSpPr/>
          <p:nvPr/>
        </p:nvSpPr>
        <p:spPr>
          <a:xfrm>
            <a:off x="2071173" y="3074302"/>
            <a:ext cx="6282251" cy="156966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t>- Tom </a:t>
            </a:r>
            <a:r>
              <a:rPr lang="en-US" sz="1200" b="1" dirty="0" smtClean="0"/>
              <a:t>Pfister,</a:t>
            </a:r>
            <a:r>
              <a:rPr lang="en-US" sz="1200" b="1" dirty="0" smtClean="0">
                <a:solidFill>
                  <a:srgbClr val="000000"/>
                </a:solidFill>
                <a:ea typeface="Calibri" panose="020F0502020204030204" pitchFamily="34" charset="0"/>
                <a:cs typeface="Georgia" panose="02040502050405020303" pitchFamily="18" charset="0"/>
              </a:rPr>
              <a:t> CFA </a:t>
            </a:r>
            <a:endParaRPr lang="en-US" sz="1200" dirty="0"/>
          </a:p>
          <a:p>
            <a:r>
              <a:rPr lang="en-US" sz="1200" i="1" dirty="0" smtClean="0"/>
              <a:t>Research </a:t>
            </a:r>
            <a:r>
              <a:rPr lang="en-US" sz="1200" i="1" dirty="0"/>
              <a:t>Director-10 years</a:t>
            </a:r>
          </a:p>
          <a:p>
            <a:endParaRPr lang="en-US" sz="1200" i="1" dirty="0" smtClean="0"/>
          </a:p>
          <a:p>
            <a:r>
              <a:rPr lang="en-US" sz="1200" dirty="0">
                <a:ea typeface="Calibri" panose="020F0502020204030204" pitchFamily="34" charset="0"/>
                <a:cs typeface="Times New Roman" panose="02020603050405020304" pitchFamily="18" charset="0"/>
              </a:rPr>
              <a:t>Mr. Pfister is a </a:t>
            </a:r>
            <a:r>
              <a:rPr lang="en-US" sz="1200" dirty="0" smtClean="0">
                <a:ea typeface="Calibri" panose="020F0502020204030204" pitchFamily="34" charset="0"/>
                <a:cs typeface="Times New Roman" panose="02020603050405020304" pitchFamily="18" charset="0"/>
              </a:rPr>
              <a:t>CFA </a:t>
            </a:r>
            <a:r>
              <a:rPr lang="en-US" sz="1200" dirty="0" err="1" smtClean="0">
                <a:ea typeface="Calibri" panose="020F0502020204030204" pitchFamily="34" charset="0"/>
                <a:cs typeface="Times New Roman" panose="02020603050405020304" pitchFamily="18" charset="0"/>
              </a:rPr>
              <a:t>charterholder</a:t>
            </a:r>
            <a:r>
              <a:rPr lang="en-US" sz="1200" dirty="0" smtClean="0">
                <a:ea typeface="Calibri" panose="020F0502020204030204" pitchFamily="34" charset="0"/>
                <a:cs typeface="Times New Roman" panose="02020603050405020304" pitchFamily="18" charset="0"/>
              </a:rPr>
              <a:t>. </a:t>
            </a:r>
            <a:r>
              <a:rPr lang="en-US" sz="1200" dirty="0">
                <a:ea typeface="Calibri" panose="020F0502020204030204" pitchFamily="34" charset="0"/>
                <a:cs typeface="Times New Roman" panose="02020603050405020304" pitchFamily="18" charset="0"/>
              </a:rPr>
              <a:t>He has spent </a:t>
            </a:r>
            <a:r>
              <a:rPr lang="en-US" sz="1200" dirty="0" err="1" smtClean="0">
                <a:ea typeface="Calibri" panose="020F0502020204030204" pitchFamily="34" charset="0"/>
                <a:cs typeface="Times New Roman" panose="02020603050405020304" pitchFamily="18" charset="0"/>
              </a:rPr>
              <a:t>tenyears</a:t>
            </a:r>
            <a:r>
              <a:rPr lang="en-US" sz="1200" dirty="0" smtClean="0">
                <a:ea typeface="Calibri" panose="020F0502020204030204" pitchFamily="34" charset="0"/>
                <a:cs typeface="Times New Roman" panose="02020603050405020304" pitchFamily="18" charset="0"/>
              </a:rPr>
              <a:t> </a:t>
            </a:r>
            <a:r>
              <a:rPr lang="en-US" sz="1200" dirty="0">
                <a:ea typeface="Calibri" panose="020F0502020204030204" pitchFamily="34" charset="0"/>
                <a:cs typeface="Times New Roman" panose="02020603050405020304" pitchFamily="18" charset="0"/>
              </a:rPr>
              <a:t>researching and analyzing emerging growth companies in a variety of industries, including metals and mining, oil and gas, technology, biotechnology, and emerging market stocks. Mr. Pfister earned his B.S. degree in Finance summa cum laude from the University of Central Florida. He is a member of the CFA Institute and the academic honor society Phi Beta Kappa.</a:t>
            </a:r>
          </a:p>
        </p:txBody>
      </p:sp>
      <p:sp>
        <p:nvSpPr>
          <p:cNvPr id="15" name="Title 1"/>
          <p:cNvSpPr txBox="1">
            <a:spLocks/>
          </p:cNvSpPr>
          <p:nvPr/>
        </p:nvSpPr>
        <p:spPr>
          <a:xfrm>
            <a:off x="814739" y="273523"/>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b="1" kern="1200">
                <a:solidFill>
                  <a:schemeClr val="tx1"/>
                </a:solidFill>
                <a:latin typeface="Acumin Pro Condensed" panose="020B0506020202020204" pitchFamily="34" charset="0"/>
                <a:ea typeface="+mj-ea"/>
                <a:cs typeface="+mj-cs"/>
              </a:defRPr>
            </a:lvl1pPr>
          </a:lstStyle>
          <a:p>
            <a:r>
              <a:rPr lang="en-US" dirty="0" smtClean="0">
                <a:latin typeface="Arial Narrow" panose="020B0606020202030204" pitchFamily="34" charset="0"/>
              </a:rPr>
              <a:t>Management &amp; BD-Key Players</a:t>
            </a:r>
            <a:endParaRPr lang="en-US" dirty="0">
              <a:latin typeface="Arial Narrow" panose="020B0606020202030204" pitchFamily="34" charset="0"/>
            </a:endParaRPr>
          </a:p>
        </p:txBody>
      </p:sp>
      <p:sp>
        <p:nvSpPr>
          <p:cNvPr id="7" name="TextBox 6"/>
          <p:cNvSpPr txBox="1"/>
          <p:nvPr/>
        </p:nvSpPr>
        <p:spPr>
          <a:xfrm>
            <a:off x="2100260" y="1312268"/>
            <a:ext cx="6896029" cy="1738938"/>
          </a:xfrm>
          <a:prstGeom prst="rect">
            <a:avLst/>
          </a:prstGeom>
          <a:noFill/>
        </p:spPr>
        <p:txBody>
          <a:bodyPr wrap="square" rtlCol="0">
            <a:spAutoFit/>
          </a:bodyPr>
          <a:lstStyle/>
          <a:p>
            <a:pPr marL="171450" indent="-171450">
              <a:buFontTx/>
              <a:buChar char="-"/>
            </a:pPr>
            <a:r>
              <a:rPr lang="en-SG" sz="1100" b="1" dirty="0" smtClean="0"/>
              <a:t>Alex Chin</a:t>
            </a:r>
          </a:p>
          <a:p>
            <a:r>
              <a:rPr lang="en-SG" sz="1200" i="1" dirty="0" smtClean="0">
                <a:latin typeface="Calibri" panose="020F0502020204030204" pitchFamily="34" charset="0"/>
              </a:rPr>
              <a:t>Independent Board Director </a:t>
            </a:r>
          </a:p>
          <a:p>
            <a:pPr marL="171450" indent="-171450">
              <a:buFontTx/>
              <a:buChar char="-"/>
            </a:pPr>
            <a:endParaRPr lang="en-SG" sz="1200" dirty="0">
              <a:latin typeface="Calibri" panose="020F0502020204030204" pitchFamily="34" charset="0"/>
            </a:endParaRPr>
          </a:p>
          <a:p>
            <a:r>
              <a:rPr lang="en-SG" sz="1200" dirty="0" smtClean="0">
                <a:latin typeface="Calibri" panose="020F0502020204030204" pitchFamily="34" charset="0"/>
              </a:rPr>
              <a:t>Mr Chin  </a:t>
            </a:r>
            <a:r>
              <a:rPr lang="en-SG" sz="1200" dirty="0">
                <a:latin typeface="Calibri" panose="020F0502020204030204" pitchFamily="34" charset="0"/>
              </a:rPr>
              <a:t>was appointed as a Non-Executive Director of the Company on 22 March 2013. Mr Chin has over 30 years’ experience in investor relations, </a:t>
            </a:r>
            <a:r>
              <a:rPr lang="en-SG" sz="1200" dirty="0" smtClean="0">
                <a:latin typeface="Calibri" panose="020F0502020204030204" pitchFamily="34" charset="0"/>
              </a:rPr>
              <a:t>banking and investments with global </a:t>
            </a:r>
            <a:r>
              <a:rPr lang="en-SG" sz="1200" dirty="0">
                <a:latin typeface="Calibri" panose="020F0502020204030204" pitchFamily="34" charset="0"/>
              </a:rPr>
              <a:t>financial institutions like Credit Suisse, Standard Chartered Bank, BNP and CIBC handling project finance, corporate lending, and wealth management in Canada, Hong Kong and Singapore. Mr Chin is currently a Director of a manufacturing company listed on the Jakarta Stock Exchange. Mr Chin has a degree in Economics from the University of Western Ontario, Canada</a:t>
            </a:r>
            <a:r>
              <a:rPr lang="en-SG" sz="1050" dirty="0">
                <a:latin typeface="Century Gothic" panose="020B0502020202020204" pitchFamily="34" charset="0"/>
              </a:rPr>
              <a:t>.</a:t>
            </a:r>
          </a:p>
        </p:txBody>
      </p:sp>
      <p:pic>
        <p:nvPicPr>
          <p:cNvPr id="8" name="Picture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68601" y="1505794"/>
            <a:ext cx="933796" cy="1258594"/>
          </a:xfrm>
          <a:prstGeom prst="rect">
            <a:avLst/>
          </a:prstGeom>
        </p:spPr>
      </p:pic>
      <p:sp>
        <p:nvSpPr>
          <p:cNvPr id="2" name="Slide Number Placeholder 1"/>
          <p:cNvSpPr>
            <a:spLocks noGrp="1"/>
          </p:cNvSpPr>
          <p:nvPr>
            <p:ph type="sldNum" sz="quarter" idx="12"/>
          </p:nvPr>
        </p:nvSpPr>
        <p:spPr/>
        <p:txBody>
          <a:bodyPr/>
          <a:lstStyle/>
          <a:p>
            <a:fld id="{9648F39E-9C37-485F-AC97-16BB4BDF9F49}" type="slidenum">
              <a:rPr kumimoji="0" lang="en-US" smtClean="0"/>
              <a:t>17</a:t>
            </a:fld>
            <a:endParaRPr kumimoji="0" lang="en-US" dirty="0"/>
          </a:p>
        </p:txBody>
      </p:sp>
    </p:spTree>
    <p:extLst>
      <p:ext uri="{BB962C8B-B14F-4D97-AF65-F5344CB8AC3E}">
        <p14:creationId xmlns:p14="http://schemas.microsoft.com/office/powerpoint/2010/main" val="5943651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a:xfrm>
            <a:off x="814739" y="273523"/>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b="1" kern="1200">
                <a:solidFill>
                  <a:schemeClr val="tx1"/>
                </a:solidFill>
                <a:latin typeface="Acumin Pro Condensed" panose="020B0506020202020204" pitchFamily="34" charset="0"/>
                <a:ea typeface="+mj-ea"/>
                <a:cs typeface="+mj-cs"/>
              </a:defRPr>
            </a:lvl1pPr>
          </a:lstStyle>
          <a:p>
            <a:r>
              <a:rPr lang="en-US" dirty="0" smtClean="0">
                <a:latin typeface="Arial Narrow" panose="020B0606020202030204" pitchFamily="34" charset="0"/>
              </a:rPr>
              <a:t>RedChip 2015 Top Performers</a:t>
            </a:r>
            <a:endParaRPr lang="en-US" dirty="0">
              <a:latin typeface="Arial Narrow" panose="020B0606020202030204" pitchFamily="34" charset="0"/>
            </a:endParaRPr>
          </a:p>
        </p:txBody>
      </p:sp>
      <p:pic>
        <p:nvPicPr>
          <p:cNvPr id="1026" name="Picture 2" descr="Top Performing Small-Cap Stocks up 65% in 2015"/>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237749" y="1400052"/>
            <a:ext cx="4812080" cy="521248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Slide Number Placeholder 1"/>
          <p:cNvSpPr>
            <a:spLocks noGrp="1"/>
          </p:cNvSpPr>
          <p:nvPr>
            <p:ph type="sldNum" sz="quarter" idx="12"/>
          </p:nvPr>
        </p:nvSpPr>
        <p:spPr/>
        <p:txBody>
          <a:bodyPr/>
          <a:lstStyle/>
          <a:p>
            <a:fld id="{9648F39E-9C37-485F-AC97-16BB4BDF9F49}" type="slidenum">
              <a:rPr kumimoji="0" lang="en-US" smtClean="0"/>
              <a:t>18</a:t>
            </a:fld>
            <a:endParaRPr kumimoji="0" lang="en-US" dirty="0"/>
          </a:p>
        </p:txBody>
      </p:sp>
    </p:spTree>
    <p:extLst>
      <p:ext uri="{BB962C8B-B14F-4D97-AF65-F5344CB8AC3E}">
        <p14:creationId xmlns:p14="http://schemas.microsoft.com/office/powerpoint/2010/main" val="16252821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2" y="515302"/>
            <a:ext cx="7886700" cy="1325563"/>
          </a:xfrm>
        </p:spPr>
        <p:txBody>
          <a:bodyPr/>
          <a:lstStyle/>
          <a:p>
            <a:r>
              <a:rPr lang="en-US" b="1" dirty="0" smtClean="0">
                <a:latin typeface="Arial Narrow" panose="020B0606020202030204" pitchFamily="34" charset="0"/>
              </a:rPr>
              <a:t>Strong Historical Performance and Stellar Client References</a:t>
            </a:r>
            <a:endParaRPr lang="en-US" b="1" dirty="0">
              <a:latin typeface="Arial Narrow" panose="020B0606020202030204" pitchFamily="34" charset="0"/>
            </a:endParaRPr>
          </a:p>
        </p:txBody>
      </p:sp>
      <p:cxnSp>
        <p:nvCxnSpPr>
          <p:cNvPr id="13" name="Straight Connector 12"/>
          <p:cNvCxnSpPr/>
          <p:nvPr/>
        </p:nvCxnSpPr>
        <p:spPr>
          <a:xfrm>
            <a:off x="536735" y="4648238"/>
            <a:ext cx="8204222" cy="51081"/>
          </a:xfrm>
          <a:prstGeom prst="line">
            <a:avLst/>
          </a:prstGeom>
          <a:ln w="952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2161309" y="1715798"/>
            <a:ext cx="6576293" cy="127727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smtClean="0"/>
              <a:t>“RedChip </a:t>
            </a:r>
            <a:r>
              <a:rPr lang="en-US" sz="1100" dirty="0"/>
              <a:t>has been instrumental in raising our profile among both savvy institutional investors and retail investors that are looking for differentiated and unique companies. RedChip has developed a unique combination of providing targeted media exposure and investor </a:t>
            </a:r>
            <a:r>
              <a:rPr lang="en-US" sz="1100" dirty="0" smtClean="0"/>
              <a:t>relations support </a:t>
            </a:r>
            <a:r>
              <a:rPr lang="en-US" sz="1100" dirty="0"/>
              <a:t>for emerging companies</a:t>
            </a:r>
            <a:r>
              <a:rPr lang="en-US" sz="1100" dirty="0" smtClean="0"/>
              <a:t>.”</a:t>
            </a:r>
          </a:p>
          <a:p>
            <a:r>
              <a:rPr lang="en-US" sz="2000" dirty="0" smtClean="0">
                <a:effectLst/>
                <a:ea typeface="Calibri" panose="020F0502020204030204" pitchFamily="34" charset="0"/>
                <a:cs typeface="Times New Roman" panose="02020603050405020304" pitchFamily="18" charset="0"/>
              </a:rPr>
              <a:t> </a:t>
            </a:r>
          </a:p>
          <a:p>
            <a:r>
              <a:rPr lang="en-US" sz="1200" b="1" dirty="0" smtClean="0"/>
              <a:t>- </a:t>
            </a:r>
            <a:r>
              <a:rPr lang="en-US" sz="1200" b="1" dirty="0"/>
              <a:t>Panna Sharma</a:t>
            </a:r>
            <a:endParaRPr lang="en-US" sz="1200" dirty="0" smtClean="0"/>
          </a:p>
          <a:p>
            <a:r>
              <a:rPr lang="en-US" sz="1200" dirty="0"/>
              <a:t>CEO of Cancer Genetics - (NasdaqCM:CGIX)</a:t>
            </a:r>
            <a:endParaRPr lang="en-US" sz="1200" dirty="0">
              <a:effectLst/>
              <a:ea typeface="Calibri" panose="020F0502020204030204" pitchFamily="34" charset="0"/>
              <a:cs typeface="Times New Roman" panose="02020603050405020304" pitchFamily="18" charset="0"/>
            </a:endParaRPr>
          </a:p>
        </p:txBody>
      </p:sp>
      <p:cxnSp>
        <p:nvCxnSpPr>
          <p:cNvPr id="15" name="Straight Connector 14"/>
          <p:cNvCxnSpPr/>
          <p:nvPr/>
        </p:nvCxnSpPr>
        <p:spPr>
          <a:xfrm flipV="1">
            <a:off x="533380" y="3133145"/>
            <a:ext cx="8204222" cy="16040"/>
          </a:xfrm>
          <a:prstGeom prst="line">
            <a:avLst/>
          </a:prstGeom>
          <a:ln w="952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2142593" y="3366279"/>
            <a:ext cx="6595010" cy="113877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smtClean="0">
                <a:latin typeface="Calibri" panose="020F0502020204030204" pitchFamily="34" charset="0"/>
                <a:ea typeface="Calibri" panose="020F0502020204030204" pitchFamily="34" charset="0"/>
                <a:cs typeface="Times New Roman" panose="02020603050405020304" pitchFamily="18" charset="0"/>
              </a:rPr>
              <a:t>“After </a:t>
            </a:r>
            <a:r>
              <a:rPr lang="en-US" sz="1100" dirty="0">
                <a:latin typeface="Calibri" panose="020F0502020204030204" pitchFamily="34" charset="0"/>
                <a:ea typeface="Calibri" panose="020F0502020204030204" pitchFamily="34" charset="0"/>
                <a:cs typeface="Times New Roman" panose="02020603050405020304" pitchFamily="18" charset="0"/>
              </a:rPr>
              <a:t>engaging RedChip, we realized increased trading volumes and an expanded shareholder base. The TV show was a great complement to our IR initiatives, and we were impressed with RedChip’s ability to drive results</a:t>
            </a:r>
            <a:r>
              <a:rPr lang="en-US" sz="1100" dirty="0" smtClean="0">
                <a:latin typeface="Calibri" panose="020F0502020204030204" pitchFamily="34" charset="0"/>
                <a:ea typeface="Calibri" panose="020F0502020204030204" pitchFamily="34" charset="0"/>
                <a:cs typeface="Times New Roman" panose="02020603050405020304" pitchFamily="18" charset="0"/>
              </a:rPr>
              <a:t>.”</a:t>
            </a:r>
          </a:p>
          <a:p>
            <a:endParaRPr lang="en-US" sz="1100" b="1" dirty="0">
              <a:latin typeface="Calibri" panose="020F0502020204030204" pitchFamily="34" charset="0"/>
              <a:cs typeface="Times New Roman" panose="02020603050405020304" pitchFamily="18" charset="0"/>
            </a:endParaRPr>
          </a:p>
          <a:p>
            <a:r>
              <a:rPr lang="en-US" sz="1200" b="1" dirty="0" smtClean="0"/>
              <a:t>- Andrew Limpert</a:t>
            </a:r>
            <a:endParaRPr lang="en-US" sz="1200" dirty="0" smtClean="0"/>
          </a:p>
          <a:p>
            <a:r>
              <a:rPr lang="en-US" sz="1200" dirty="0"/>
              <a:t>CFO of Profire Energy, Inc.(NASDAQ:PFIE)</a:t>
            </a:r>
            <a:endParaRPr lang="en-US" sz="1200" dirty="0">
              <a:effectLst/>
              <a:ea typeface="Calibri" panose="020F0502020204030204" pitchFamily="34" charset="0"/>
              <a:cs typeface="Times New Roman" panose="02020603050405020304" pitchFamily="18" charset="0"/>
            </a:endParaRPr>
          </a:p>
        </p:txBody>
      </p:sp>
      <p:sp>
        <p:nvSpPr>
          <p:cNvPr id="17" name="Rectangle 16"/>
          <p:cNvSpPr/>
          <p:nvPr/>
        </p:nvSpPr>
        <p:spPr>
          <a:xfrm>
            <a:off x="2088407" y="4736095"/>
            <a:ext cx="6350744" cy="14465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smtClean="0"/>
              <a:t>“I </a:t>
            </a:r>
            <a:r>
              <a:rPr lang="en-US" sz="1100" dirty="0"/>
              <a:t>work with many of the companies that would be RedChip companies. And we certainly ascribe to the same view that the RedChip Companies do, which is discovering tomorrow's blue chips today.</a:t>
            </a:r>
          </a:p>
          <a:p>
            <a:r>
              <a:rPr lang="en-US" sz="1100" dirty="0"/>
              <a:t>NASDAQ is truly pleased to be a trusted partner of RedChip, to help them increase your visibility, not only for RedChip, but most importantly, also for all those companies that you serve</a:t>
            </a:r>
            <a:r>
              <a:rPr lang="en-US" sz="1100" dirty="0" smtClean="0"/>
              <a:t>.”</a:t>
            </a:r>
            <a:endParaRPr lang="en-US" sz="1100" dirty="0"/>
          </a:p>
          <a:p>
            <a:r>
              <a:rPr lang="en-US" sz="2000" dirty="0" smtClean="0">
                <a:effectLst/>
                <a:ea typeface="Calibri" panose="020F0502020204030204" pitchFamily="34" charset="0"/>
                <a:cs typeface="Times New Roman" panose="02020603050405020304" pitchFamily="18" charset="0"/>
              </a:rPr>
              <a:t> </a:t>
            </a:r>
          </a:p>
          <a:p>
            <a:r>
              <a:rPr lang="en-US" sz="1200" b="1" dirty="0" smtClean="0"/>
              <a:t>-</a:t>
            </a:r>
            <a:r>
              <a:rPr lang="en-US" sz="1200" b="1" dirty="0"/>
              <a:t>Bob </a:t>
            </a:r>
            <a:r>
              <a:rPr lang="en-US" sz="1200" b="1" dirty="0" smtClean="0"/>
              <a:t>McCooey,</a:t>
            </a:r>
          </a:p>
          <a:p>
            <a:r>
              <a:rPr lang="en-US" sz="1200" dirty="0"/>
              <a:t> Senior Vice President The NASDAQ Stock Market</a:t>
            </a:r>
            <a:endParaRPr lang="en-US" sz="1200" dirty="0">
              <a:effectLst/>
              <a:ea typeface="Calibri" panose="020F0502020204030204" pitchFamily="34" charset="0"/>
              <a:cs typeface="Times New Roman" panose="02020603050405020304" pitchFamily="18" charset="0"/>
            </a:endParaRPr>
          </a:p>
        </p:txBody>
      </p:sp>
      <p:pic>
        <p:nvPicPr>
          <p:cNvPr id="18" name="Picture 1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12271" y="3716555"/>
            <a:ext cx="987581" cy="269665"/>
          </a:xfrm>
          <a:prstGeom prst="rect">
            <a:avLst/>
          </a:prstGeom>
        </p:spPr>
      </p:pic>
      <p:pic>
        <p:nvPicPr>
          <p:cNvPr id="19" name="Picture 1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12271" y="2034060"/>
            <a:ext cx="1166277" cy="293363"/>
          </a:xfrm>
          <a:prstGeom prst="rect">
            <a:avLst/>
          </a:prstGeom>
        </p:spPr>
      </p:pic>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12271" y="5146475"/>
            <a:ext cx="1024837" cy="215215"/>
          </a:xfrm>
          <a:prstGeom prst="rect">
            <a:avLst/>
          </a:prstGeom>
        </p:spPr>
      </p:pic>
      <p:sp>
        <p:nvSpPr>
          <p:cNvPr id="3" name="Slide Number Placeholder 2"/>
          <p:cNvSpPr>
            <a:spLocks noGrp="1"/>
          </p:cNvSpPr>
          <p:nvPr>
            <p:ph type="sldNum" sz="quarter" idx="12"/>
          </p:nvPr>
        </p:nvSpPr>
        <p:spPr/>
        <p:txBody>
          <a:bodyPr/>
          <a:lstStyle/>
          <a:p>
            <a:fld id="{9648F39E-9C37-485F-AC97-16BB4BDF9F49}" type="slidenum">
              <a:rPr kumimoji="0" lang="en-US" smtClean="0"/>
              <a:t>19</a:t>
            </a:fld>
            <a:endParaRPr kumimoji="0" lang="en-US" dirty="0"/>
          </a:p>
        </p:txBody>
      </p:sp>
      <p:sp>
        <p:nvSpPr>
          <p:cNvPr id="22" name="Rounded Rectangle 21">
            <a:hlinkClick r:id="rId5"/>
          </p:cNvPr>
          <p:cNvSpPr/>
          <p:nvPr/>
        </p:nvSpPr>
        <p:spPr>
          <a:xfrm>
            <a:off x="4198568" y="6331051"/>
            <a:ext cx="1457331" cy="272415"/>
          </a:xfrm>
          <a:prstGeom prst="round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b="1" dirty="0" smtClean="0">
                <a:solidFill>
                  <a:schemeClr val="bg1"/>
                </a:solidFill>
                <a:ea typeface="Calibri" panose="020F0502020204030204" pitchFamily="34" charset="0"/>
                <a:cs typeface="Georgia" panose="02040502050405020303" pitchFamily="18" charset="0"/>
              </a:rPr>
              <a:t>SEE MORE</a:t>
            </a:r>
            <a:endParaRPr lang="en-US" sz="1000" b="1" dirty="0" smtClean="0">
              <a:solidFill>
                <a:schemeClr val="bg1"/>
              </a:solidFill>
              <a:effectLst/>
              <a:ea typeface="Calibri" panose="020F0502020204030204" pitchFamily="34" charset="0"/>
              <a:cs typeface="Georgia" panose="02040502050405020303" pitchFamily="18" charset="0"/>
            </a:endParaRPr>
          </a:p>
        </p:txBody>
      </p:sp>
    </p:spTree>
    <p:extLst>
      <p:ext uri="{BB962C8B-B14F-4D97-AF65-F5344CB8AC3E}">
        <p14:creationId xmlns:p14="http://schemas.microsoft.com/office/powerpoint/2010/main" val="28059331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2707" y="566316"/>
            <a:ext cx="7886700" cy="1325563"/>
          </a:xfrm>
        </p:spPr>
        <p:txBody>
          <a:bodyPr/>
          <a:lstStyle/>
          <a:p>
            <a:r>
              <a:rPr lang="en-US" b="1" dirty="0" smtClean="0">
                <a:latin typeface="Arial Narrow" panose="020B0606020202030204" pitchFamily="34" charset="0"/>
              </a:rPr>
              <a:t>Table of Contents</a:t>
            </a:r>
            <a:endParaRPr lang="en-US" b="1" dirty="0">
              <a:latin typeface="Arial Narrow" panose="020B0606020202030204" pitchFamily="34" charset="0"/>
            </a:endParaRPr>
          </a:p>
        </p:txBody>
      </p:sp>
      <p:sp>
        <p:nvSpPr>
          <p:cNvPr id="3" name="Content Placeholder 2"/>
          <p:cNvSpPr>
            <a:spLocks noGrp="1"/>
          </p:cNvSpPr>
          <p:nvPr>
            <p:ph idx="1"/>
          </p:nvPr>
        </p:nvSpPr>
        <p:spPr>
          <a:xfrm>
            <a:off x="1405793" y="1436211"/>
            <a:ext cx="7289799" cy="4974913"/>
          </a:xfrm>
        </p:spPr>
        <p:txBody>
          <a:bodyPr>
            <a:noAutofit/>
          </a:bodyPr>
          <a:lstStyle/>
          <a:p>
            <a:pPr marL="0" indent="0">
              <a:buNone/>
            </a:pPr>
            <a:r>
              <a:rPr lang="en-US" sz="700" dirty="0" smtClean="0"/>
              <a:t> 							</a:t>
            </a:r>
          </a:p>
          <a:p>
            <a:pPr marL="0" indent="0">
              <a:buNone/>
              <a:tabLst>
                <a:tab pos="3490913" algn="l"/>
              </a:tabLst>
            </a:pPr>
            <a:r>
              <a:rPr lang="en-US" sz="1400" b="1" dirty="0">
                <a:latin typeface="Arial Narrow" panose="020B0606020202030204" pitchFamily="34" charset="0"/>
              </a:rPr>
              <a:t>Who We Are	</a:t>
            </a:r>
            <a:r>
              <a:rPr lang="en-US" sz="1400" b="1" dirty="0" smtClean="0">
                <a:latin typeface="Arial Narrow" panose="020B0606020202030204" pitchFamily="34" charset="0"/>
              </a:rPr>
              <a:t>		3</a:t>
            </a:r>
          </a:p>
          <a:p>
            <a:pPr marL="0" indent="0">
              <a:buNone/>
              <a:tabLst>
                <a:tab pos="3490913" algn="l"/>
              </a:tabLst>
            </a:pPr>
            <a:r>
              <a:rPr lang="en-US" sz="1400" b="1" dirty="0" smtClean="0">
                <a:latin typeface="Arial Narrow" panose="020B0606020202030204" pitchFamily="34" charset="0"/>
              </a:rPr>
              <a:t>Who </a:t>
            </a:r>
            <a:r>
              <a:rPr lang="en-US" sz="1400" b="1" dirty="0">
                <a:latin typeface="Arial Narrow" panose="020B0606020202030204" pitchFamily="34" charset="0"/>
              </a:rPr>
              <a:t>We Are-Industry Leaders	</a:t>
            </a:r>
            <a:r>
              <a:rPr lang="en-US" sz="1400" b="1" dirty="0" smtClean="0">
                <a:latin typeface="Arial Narrow" panose="020B0606020202030204" pitchFamily="34" charset="0"/>
              </a:rPr>
              <a:t>		4</a:t>
            </a:r>
          </a:p>
          <a:p>
            <a:pPr marL="0" indent="0">
              <a:buNone/>
              <a:tabLst>
                <a:tab pos="3490913" algn="l"/>
              </a:tabLst>
            </a:pPr>
            <a:r>
              <a:rPr lang="en-US" sz="1400" b="1" dirty="0" smtClean="0">
                <a:latin typeface="Arial Narrow" panose="020B0606020202030204" pitchFamily="34" charset="0"/>
              </a:rPr>
              <a:t>Australian Client References</a:t>
            </a:r>
            <a:r>
              <a:rPr lang="en-US" sz="1400" b="1" dirty="0">
                <a:latin typeface="Arial Narrow" panose="020B0606020202030204" pitchFamily="34" charset="0"/>
              </a:rPr>
              <a:t>	</a:t>
            </a:r>
            <a:r>
              <a:rPr lang="en-US" sz="1400" b="1" dirty="0" smtClean="0">
                <a:latin typeface="Arial Narrow" panose="020B0606020202030204" pitchFamily="34" charset="0"/>
              </a:rPr>
              <a:t>		5</a:t>
            </a:r>
            <a:endParaRPr lang="en-US" sz="1400" b="1" dirty="0">
              <a:latin typeface="Arial Narrow" panose="020B0606020202030204" pitchFamily="34" charset="0"/>
            </a:endParaRPr>
          </a:p>
          <a:p>
            <a:pPr marL="0" indent="0">
              <a:buNone/>
              <a:tabLst>
                <a:tab pos="3490913" algn="l"/>
              </a:tabLst>
            </a:pPr>
            <a:r>
              <a:rPr lang="en-US" sz="1400" b="1" dirty="0" smtClean="0">
                <a:latin typeface="Arial Narrow" panose="020B0606020202030204" pitchFamily="34" charset="0"/>
              </a:rPr>
              <a:t>Case Studies ASX Exchange</a:t>
            </a:r>
            <a:r>
              <a:rPr lang="en-US" sz="1400" b="1" dirty="0">
                <a:latin typeface="Arial Narrow" panose="020B0606020202030204" pitchFamily="34" charset="0"/>
              </a:rPr>
              <a:t>	</a:t>
            </a:r>
            <a:r>
              <a:rPr lang="en-US" sz="1400" b="1" dirty="0" smtClean="0">
                <a:latin typeface="Arial Narrow" panose="020B0606020202030204" pitchFamily="34" charset="0"/>
              </a:rPr>
              <a:t>		6</a:t>
            </a:r>
          </a:p>
          <a:p>
            <a:pPr marL="0" indent="0">
              <a:buNone/>
              <a:tabLst>
                <a:tab pos="3490913" algn="l"/>
              </a:tabLst>
            </a:pPr>
            <a:r>
              <a:rPr lang="en-US" sz="1400" b="1" dirty="0" smtClean="0">
                <a:latin typeface="Arial Narrow" panose="020B0606020202030204" pitchFamily="34" charset="0"/>
              </a:rPr>
              <a:t>Comprehensive Platform IR and Research Platform</a:t>
            </a:r>
            <a:r>
              <a:rPr lang="en-US" sz="1400" b="1" dirty="0">
                <a:latin typeface="Arial Narrow" panose="020B0606020202030204" pitchFamily="34" charset="0"/>
              </a:rPr>
              <a:t>	</a:t>
            </a:r>
            <a:r>
              <a:rPr lang="en-US" sz="1400" b="1" dirty="0" smtClean="0">
                <a:latin typeface="Arial Narrow" panose="020B0606020202030204" pitchFamily="34" charset="0"/>
              </a:rPr>
              <a:t>	8</a:t>
            </a:r>
          </a:p>
          <a:p>
            <a:pPr marL="11430" indent="0">
              <a:buNone/>
              <a:tabLst>
                <a:tab pos="3376613" algn="l"/>
              </a:tabLst>
            </a:pPr>
            <a:r>
              <a:rPr lang="en-US" sz="1400" b="1" dirty="0">
                <a:latin typeface="Arial Narrow" panose="020B0606020202030204" pitchFamily="34" charset="0"/>
              </a:rPr>
              <a:t>TV  and Digital Media Platform	</a:t>
            </a:r>
            <a:r>
              <a:rPr lang="en-US" sz="1400" b="1" dirty="0" smtClean="0">
                <a:latin typeface="Arial Narrow" panose="020B0606020202030204" pitchFamily="34" charset="0"/>
              </a:rPr>
              <a:t>			10</a:t>
            </a:r>
            <a:endParaRPr lang="en-US" sz="1400" b="1" dirty="0">
              <a:latin typeface="Arial Narrow" panose="020B0606020202030204" pitchFamily="34" charset="0"/>
            </a:endParaRPr>
          </a:p>
          <a:p>
            <a:pPr marL="11430" indent="0">
              <a:buNone/>
              <a:tabLst>
                <a:tab pos="3376613" algn="l"/>
              </a:tabLst>
            </a:pPr>
            <a:r>
              <a:rPr lang="en-US" sz="1400" b="1" dirty="0">
                <a:latin typeface="Arial Narrow" panose="020B0606020202030204" pitchFamily="34" charset="0"/>
              </a:rPr>
              <a:t>Short Form Digital Media Platform	</a:t>
            </a:r>
            <a:r>
              <a:rPr lang="en-US" sz="1400" b="1" dirty="0" smtClean="0">
                <a:latin typeface="Arial Narrow" panose="020B0606020202030204" pitchFamily="34" charset="0"/>
              </a:rPr>
              <a:t>			11</a:t>
            </a:r>
            <a:endParaRPr lang="en-US" sz="1400" b="1" dirty="0">
              <a:latin typeface="Arial Narrow" panose="020B0606020202030204" pitchFamily="34" charset="0"/>
            </a:endParaRPr>
          </a:p>
          <a:p>
            <a:pPr marL="11430" indent="0">
              <a:buNone/>
              <a:tabLst>
                <a:tab pos="3376613" algn="l"/>
              </a:tabLst>
            </a:pPr>
            <a:r>
              <a:rPr lang="en-US" sz="1400" b="1" dirty="0">
                <a:latin typeface="Arial Narrow" panose="020B0606020202030204" pitchFamily="34" charset="0"/>
              </a:rPr>
              <a:t>RedChip Money Report TV™ International Distribution </a:t>
            </a:r>
            <a:r>
              <a:rPr lang="en-US" sz="1400" b="1" dirty="0" smtClean="0">
                <a:latin typeface="Arial Narrow" panose="020B0606020202030204" pitchFamily="34" charset="0"/>
              </a:rPr>
              <a:t>		12</a:t>
            </a:r>
          </a:p>
          <a:p>
            <a:pPr marL="11430" indent="0">
              <a:buNone/>
              <a:tabLst>
                <a:tab pos="3376613" algn="l"/>
              </a:tabLst>
            </a:pPr>
            <a:r>
              <a:rPr lang="en-US" sz="1400" b="1" dirty="0" smtClean="0">
                <a:latin typeface="Arial Narrow" panose="020B0606020202030204" pitchFamily="34" charset="0"/>
              </a:rPr>
              <a:t>Digital </a:t>
            </a:r>
            <a:r>
              <a:rPr lang="en-US" sz="1400" b="1" dirty="0">
                <a:latin typeface="Arial Narrow" panose="020B0606020202030204" pitchFamily="34" charset="0"/>
              </a:rPr>
              <a:t>Media Products	</a:t>
            </a:r>
            <a:r>
              <a:rPr lang="en-US" sz="1400" b="1" dirty="0" smtClean="0">
                <a:latin typeface="Arial Narrow" panose="020B0606020202030204" pitchFamily="34" charset="0"/>
              </a:rPr>
              <a:t>			14</a:t>
            </a:r>
            <a:endParaRPr lang="en-US" sz="1400" b="1" dirty="0">
              <a:latin typeface="Arial Narrow" panose="020B0606020202030204" pitchFamily="34" charset="0"/>
            </a:endParaRPr>
          </a:p>
          <a:p>
            <a:pPr marL="11430" indent="0">
              <a:buNone/>
              <a:tabLst>
                <a:tab pos="3376613" algn="l"/>
              </a:tabLst>
            </a:pPr>
            <a:r>
              <a:rPr lang="en-US" sz="1400" b="1" dirty="0">
                <a:latin typeface="Arial Narrow" panose="020B0606020202030204" pitchFamily="34" charset="0"/>
              </a:rPr>
              <a:t>Endorsements of CEO’s Book, </a:t>
            </a:r>
            <a:r>
              <a:rPr lang="en-US" sz="1400" b="1" i="1" dirty="0">
                <a:latin typeface="Arial Narrow" panose="020B0606020202030204" pitchFamily="34" charset="0"/>
              </a:rPr>
              <a:t>Small Stocks Big Money</a:t>
            </a:r>
            <a:r>
              <a:rPr lang="en-US" sz="1400" b="1" dirty="0">
                <a:latin typeface="Arial Narrow" panose="020B0606020202030204" pitchFamily="34" charset="0"/>
              </a:rPr>
              <a:t>	</a:t>
            </a:r>
            <a:r>
              <a:rPr lang="en-US" sz="1400" b="1" dirty="0" smtClean="0">
                <a:latin typeface="Arial Narrow" panose="020B0606020202030204" pitchFamily="34" charset="0"/>
              </a:rPr>
              <a:t>	15</a:t>
            </a:r>
            <a:endParaRPr lang="en-US" sz="1400" b="1" dirty="0">
              <a:latin typeface="Arial Narrow" panose="020B0606020202030204" pitchFamily="34" charset="0"/>
            </a:endParaRPr>
          </a:p>
          <a:p>
            <a:pPr marL="11430" indent="0">
              <a:buNone/>
              <a:tabLst>
                <a:tab pos="3376613" algn="l"/>
              </a:tabLst>
            </a:pPr>
            <a:r>
              <a:rPr lang="en-US" sz="1400" b="1" dirty="0">
                <a:latin typeface="Arial Narrow" panose="020B0606020202030204" pitchFamily="34" charset="0"/>
              </a:rPr>
              <a:t>Management &amp; BD – Key Players	</a:t>
            </a:r>
            <a:r>
              <a:rPr lang="en-US" sz="1400" b="1" dirty="0" smtClean="0">
                <a:latin typeface="Arial Narrow" panose="020B0606020202030204" pitchFamily="34" charset="0"/>
              </a:rPr>
              <a:t>			16</a:t>
            </a:r>
          </a:p>
          <a:p>
            <a:pPr marL="11430" indent="0">
              <a:buNone/>
              <a:tabLst>
                <a:tab pos="3376613" algn="l"/>
              </a:tabLst>
            </a:pPr>
            <a:r>
              <a:rPr lang="en-US" sz="1400" b="1" dirty="0" smtClean="0">
                <a:latin typeface="Arial Narrow" panose="020B0606020202030204" pitchFamily="34" charset="0"/>
              </a:rPr>
              <a:t>RedChip 2015 Top Performers				18	</a:t>
            </a:r>
          </a:p>
          <a:p>
            <a:pPr marL="11430" indent="0">
              <a:buNone/>
              <a:tabLst>
                <a:tab pos="3376613" algn="l"/>
              </a:tabLst>
            </a:pPr>
            <a:r>
              <a:rPr lang="en-US" sz="1400" b="1" dirty="0" smtClean="0">
                <a:latin typeface="Arial Narrow" panose="020B0606020202030204" pitchFamily="34" charset="0"/>
              </a:rPr>
              <a:t>Strong </a:t>
            </a:r>
            <a:r>
              <a:rPr lang="en-US" sz="1400" b="1" dirty="0">
                <a:latin typeface="Arial Narrow" panose="020B0606020202030204" pitchFamily="34" charset="0"/>
              </a:rPr>
              <a:t>Historical Performance &amp; Client References	</a:t>
            </a:r>
            <a:r>
              <a:rPr lang="en-US" sz="1400" b="1" dirty="0" smtClean="0">
                <a:latin typeface="Arial Narrow" panose="020B0606020202030204" pitchFamily="34" charset="0"/>
              </a:rPr>
              <a:t>	19</a:t>
            </a:r>
          </a:p>
          <a:p>
            <a:pPr marL="11430" indent="0">
              <a:buNone/>
              <a:tabLst>
                <a:tab pos="3376613" algn="l"/>
              </a:tabLst>
            </a:pPr>
            <a:r>
              <a:rPr lang="en-US" sz="1400" b="1" dirty="0" smtClean="0">
                <a:latin typeface="Arial Narrow" panose="020B0606020202030204" pitchFamily="34" charset="0"/>
              </a:rPr>
              <a:t>Program Recommendations				23</a:t>
            </a:r>
          </a:p>
          <a:p>
            <a:pPr marL="11430" indent="0">
              <a:buNone/>
              <a:tabLst>
                <a:tab pos="3376613" algn="l"/>
              </a:tabLst>
            </a:pPr>
            <a:r>
              <a:rPr lang="en-US" sz="1400" b="1" dirty="0" smtClean="0">
                <a:latin typeface="Arial Narrow" panose="020B0606020202030204" pitchFamily="34" charset="0"/>
              </a:rPr>
              <a:t>Fees and Timing				24</a:t>
            </a:r>
            <a:endParaRPr lang="en-US" sz="1400" b="1" dirty="0">
              <a:latin typeface="Arial Narrow" panose="020B0606020202030204" pitchFamily="34" charset="0"/>
            </a:endParaRPr>
          </a:p>
          <a:p>
            <a:pPr marL="0" indent="0">
              <a:buNone/>
              <a:tabLst>
                <a:tab pos="3490913" algn="l"/>
              </a:tabLst>
            </a:pPr>
            <a:endParaRPr lang="en-US" sz="1200" b="1" dirty="0" smtClean="0">
              <a:latin typeface="Acumin Pro Condensed" panose="020B0506020202020204" pitchFamily="34" charset="0"/>
            </a:endParaRPr>
          </a:p>
          <a:p>
            <a:pPr marL="0" indent="0">
              <a:buNone/>
              <a:tabLst>
                <a:tab pos="3490913" algn="l"/>
              </a:tabLst>
            </a:pPr>
            <a:endParaRPr lang="en-US" sz="1200" b="1" dirty="0" smtClean="0">
              <a:latin typeface="Acumin Pro Condensed" panose="020B0506020202020204" pitchFamily="34" charset="0"/>
            </a:endParaRPr>
          </a:p>
          <a:p>
            <a:pPr marL="0" indent="0">
              <a:buNone/>
              <a:tabLst>
                <a:tab pos="3490913" algn="l"/>
              </a:tabLst>
            </a:pPr>
            <a:endParaRPr lang="en-US" sz="1200" dirty="0">
              <a:latin typeface="Acumin Pro Condensed" panose="020B0506020202020204" pitchFamily="34" charset="0"/>
            </a:endParaRPr>
          </a:p>
          <a:p>
            <a:pPr marL="0" indent="0">
              <a:buNone/>
              <a:tabLst>
                <a:tab pos="3490913" algn="l"/>
              </a:tabLst>
            </a:pPr>
            <a:endParaRPr lang="en-US" sz="1200" b="1" dirty="0">
              <a:latin typeface="Acumin Pro Condensed" panose="020B0506020202020204" pitchFamily="34" charset="0"/>
            </a:endParaRPr>
          </a:p>
          <a:p>
            <a:pPr marL="0" indent="0">
              <a:buNone/>
            </a:pPr>
            <a:endParaRPr lang="en-US" sz="1200" b="1" dirty="0" smtClean="0">
              <a:latin typeface="Acumin Pro Condensed" panose="020B0506020202020204" pitchFamily="34" charset="0"/>
            </a:endParaRPr>
          </a:p>
          <a:p>
            <a:endParaRPr lang="en-US" sz="700" dirty="0"/>
          </a:p>
        </p:txBody>
      </p:sp>
    </p:spTree>
    <p:extLst>
      <p:ext uri="{BB962C8B-B14F-4D97-AF65-F5344CB8AC3E}">
        <p14:creationId xmlns:p14="http://schemas.microsoft.com/office/powerpoint/2010/main" val="26923689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2" y="515302"/>
            <a:ext cx="7886700" cy="1325563"/>
          </a:xfrm>
        </p:spPr>
        <p:txBody>
          <a:bodyPr/>
          <a:lstStyle/>
          <a:p>
            <a:r>
              <a:rPr lang="en-US" b="1" dirty="0" smtClean="0">
                <a:latin typeface="Arial Narrow" panose="020B0606020202030204" pitchFamily="34" charset="0"/>
              </a:rPr>
              <a:t>Strong Historical Performance and Stellar Client References</a:t>
            </a:r>
            <a:endParaRPr lang="en-US" b="1" dirty="0">
              <a:latin typeface="Arial Narrow" panose="020B0606020202030204" pitchFamily="34" charset="0"/>
            </a:endParaRPr>
          </a:p>
        </p:txBody>
      </p:sp>
      <p:cxnSp>
        <p:nvCxnSpPr>
          <p:cNvPr id="13" name="Straight Connector 12"/>
          <p:cNvCxnSpPr/>
          <p:nvPr/>
        </p:nvCxnSpPr>
        <p:spPr>
          <a:xfrm>
            <a:off x="536735" y="4827234"/>
            <a:ext cx="8204222" cy="51081"/>
          </a:xfrm>
          <a:prstGeom prst="line">
            <a:avLst/>
          </a:prstGeom>
          <a:ln w="952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33380" y="3262938"/>
            <a:ext cx="8204222" cy="16040"/>
          </a:xfrm>
          <a:prstGeom prst="line">
            <a:avLst/>
          </a:prstGeom>
          <a:ln w="952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2" name="Text Box 2"/>
          <p:cNvSpPr txBox="1">
            <a:spLocks noChangeArrowheads="1"/>
          </p:cNvSpPr>
          <p:nvPr/>
        </p:nvSpPr>
        <p:spPr bwMode="auto">
          <a:xfrm>
            <a:off x="2200129" y="1993376"/>
            <a:ext cx="6350593" cy="1103630"/>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“I have appeared on the RedChip Money Report TV show four times. Dave Gentry, the host, is professional and engaging. I strongly recommend this show for CEOs who want exposure to thousands of microcap investors.</a:t>
            </a:r>
          </a:p>
          <a:p>
            <a:pPr marL="0" marR="0">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There is a very tangible benefit of appearing on </a:t>
            </a:r>
            <a:r>
              <a:rPr lang="en-US" sz="1100" dirty="0" err="1">
                <a:effectLst/>
                <a:latin typeface="Calibri" panose="020F0502020204030204" pitchFamily="34" charset="0"/>
                <a:ea typeface="Calibri" panose="020F0502020204030204" pitchFamily="34" charset="0"/>
                <a:cs typeface="Times New Roman" panose="02020603050405020304" pitchFamily="18" charset="0"/>
              </a:rPr>
              <a:t>RedChip’s</a:t>
            </a:r>
            <a:r>
              <a:rPr lang="en-US" sz="1100" dirty="0">
                <a:effectLst/>
                <a:latin typeface="Calibri" panose="020F0502020204030204" pitchFamily="34" charset="0"/>
                <a:ea typeface="Calibri" panose="020F0502020204030204" pitchFamily="34" charset="0"/>
                <a:cs typeface="Times New Roman" panose="02020603050405020304" pitchFamily="18" charset="0"/>
              </a:rPr>
              <a:t> ‘Small Stocks, Big Money’”</a:t>
            </a:r>
          </a:p>
          <a:p>
            <a:pPr marL="0" marR="0" algn="r">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Jim </a:t>
            </a:r>
            <a:r>
              <a:rPr lang="en-US" sz="1200" b="1" dirty="0" err="1">
                <a:effectLst/>
                <a:latin typeface="Calibri" panose="020F0502020204030204" pitchFamily="34" charset="0"/>
                <a:ea typeface="Calibri" panose="020F0502020204030204" pitchFamily="34" charset="0"/>
                <a:cs typeface="Times New Roman" panose="02020603050405020304" pitchFamily="18" charset="0"/>
              </a:rPr>
              <a:t>Czirr</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Executive Chairman - Galectin Therapeutics, Inc.  -</a:t>
            </a:r>
            <a:r>
              <a:rPr lang="en-US" sz="1200" b="1" dirty="0" err="1">
                <a:effectLst/>
                <a:latin typeface="Calibri" panose="020F0502020204030204" pitchFamily="34" charset="0"/>
                <a:ea typeface="Calibri" panose="020F0502020204030204" pitchFamily="34" charset="0"/>
                <a:cs typeface="Times New Roman" panose="02020603050405020304" pitchFamily="18" charset="0"/>
              </a:rPr>
              <a:t>NasdaqCM</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GALT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100" dirty="0">
                <a:ln>
                  <a:noFill/>
                </a:ln>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Text Box 2"/>
          <p:cNvSpPr txBox="1">
            <a:spLocks noChangeArrowheads="1"/>
          </p:cNvSpPr>
          <p:nvPr/>
        </p:nvSpPr>
        <p:spPr bwMode="auto">
          <a:xfrm>
            <a:off x="2200130" y="3656927"/>
            <a:ext cx="6350592" cy="1224280"/>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“I appreciate the RedChip Team. They were the first investor relations firm to truly under- stand our story and position us properly to micro-cap investors. They seem to know all the small-cap investment banks, family offices and fund-managers that buy smaller companies.   Their media platform is the best I have ever seen for companies with market caps of $500 million and under.  I recommend them highly.”</a:t>
            </a:r>
          </a:p>
          <a:p>
            <a:pPr marL="0" marR="0" algn="r">
              <a:lnSpc>
                <a:spcPct val="107000"/>
              </a:lnSpc>
              <a:spcBef>
                <a:spcPts val="0"/>
              </a:spcBef>
              <a:spcAft>
                <a:spcPts val="0"/>
              </a:spcAft>
            </a:pPr>
            <a:r>
              <a:rPr lang="en-US" sz="1200" b="1" dirty="0" err="1">
                <a:effectLst/>
                <a:latin typeface="Calibri" panose="020F0502020204030204" pitchFamily="34" charset="0"/>
                <a:ea typeface="Calibri" panose="020F0502020204030204" pitchFamily="34" charset="0"/>
                <a:cs typeface="Times New Roman" panose="02020603050405020304" pitchFamily="18" charset="0"/>
              </a:rPr>
              <a:t>Dhru</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Desai, Chairman-Quadrant 4 Systems - OTC QB: QFOR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100" dirty="0">
                <a:ln>
                  <a:noFill/>
                </a:ln>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3" name="Picture 22"/>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930130" y="2013061"/>
            <a:ext cx="1062990" cy="258445"/>
          </a:xfrm>
          <a:prstGeom prst="rect">
            <a:avLst/>
          </a:prstGeom>
          <a:noFill/>
        </p:spPr>
      </p:pic>
      <p:pic>
        <p:nvPicPr>
          <p:cNvPr id="24" name="Picture 23"/>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43160" y="3543262"/>
            <a:ext cx="1008380" cy="436880"/>
          </a:xfrm>
          <a:prstGeom prst="rect">
            <a:avLst/>
          </a:prstGeom>
          <a:noFill/>
        </p:spPr>
      </p:pic>
      <p:sp>
        <p:nvSpPr>
          <p:cNvPr id="25" name="Text Box 2"/>
          <p:cNvSpPr txBox="1">
            <a:spLocks noChangeArrowheads="1"/>
          </p:cNvSpPr>
          <p:nvPr/>
        </p:nvSpPr>
        <p:spPr bwMode="auto">
          <a:xfrm>
            <a:off x="2289812" y="5213100"/>
            <a:ext cx="6260910" cy="1319530"/>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“Whether delivered over Skype or live from the Orlando studios or during a conference -- </a:t>
            </a:r>
            <a:r>
              <a:rPr lang="en-US" sz="1100" dirty="0" err="1">
                <a:effectLst/>
                <a:latin typeface="Calibri" panose="020F0502020204030204" pitchFamily="34" charset="0"/>
                <a:ea typeface="Calibri" panose="020F0502020204030204" pitchFamily="34" charset="0"/>
                <a:cs typeface="Times New Roman" panose="02020603050405020304" pitchFamily="18" charset="0"/>
              </a:rPr>
              <a:t>RedChip</a:t>
            </a:r>
            <a:r>
              <a:rPr lang="en-US" sz="1100" dirty="0">
                <a:effectLst/>
                <a:latin typeface="Calibri" panose="020F0502020204030204" pitchFamily="34" charset="0"/>
                <a:ea typeface="Calibri" panose="020F0502020204030204" pitchFamily="34" charset="0"/>
                <a:cs typeface="Times New Roman" panose="02020603050405020304" pitchFamily="18" charset="0"/>
              </a:rPr>
              <a:t> has helped increase awareness of Lightbridge's prospects as a developer of next-generation nuclear fuel technology and global advisory services. Moreover, we have been impressed by Dave Gentry's thorough grasp of our business model and his effective communication of our strategic goals.”</a:t>
            </a:r>
          </a:p>
          <a:p>
            <a:pPr marL="0" marR="0" algn="r">
              <a:lnSpc>
                <a:spcPct val="107000"/>
              </a:lnSpc>
              <a:spcBef>
                <a:spcPts val="0"/>
              </a:spcBef>
              <a:spcAft>
                <a:spcPts val="80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Seth </a:t>
            </a:r>
            <a:r>
              <a:rPr lang="en-US" sz="1200" b="1" dirty="0" err="1">
                <a:effectLst/>
                <a:latin typeface="Calibri" panose="020F0502020204030204" pitchFamily="34" charset="0"/>
                <a:ea typeface="Calibri" panose="020F0502020204030204" pitchFamily="34" charset="0"/>
                <a:cs typeface="Times New Roman" panose="02020603050405020304" pitchFamily="18" charset="0"/>
              </a:rPr>
              <a:t>Grae</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CEO - Lightbridge Corp. - </a:t>
            </a:r>
            <a:r>
              <a:rPr lang="en-US" sz="1200" b="1" dirty="0" err="1">
                <a:effectLst/>
                <a:latin typeface="Calibri" panose="020F0502020204030204" pitchFamily="34" charset="0"/>
                <a:ea typeface="Calibri" panose="020F0502020204030204" pitchFamily="34" charset="0"/>
                <a:cs typeface="Times New Roman" panose="02020603050405020304" pitchFamily="18" charset="0"/>
              </a:rPr>
              <a:t>NasdaqCM</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LTBR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100" dirty="0">
                <a:ln>
                  <a:noFill/>
                </a:ln>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6" name="Picture 25" descr="lb_logo"/>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31852" y="5570605"/>
            <a:ext cx="1320165" cy="310515"/>
          </a:xfrm>
          <a:prstGeom prst="rect">
            <a:avLst/>
          </a:prstGeom>
          <a:noFill/>
          <a:ln>
            <a:noFill/>
          </a:ln>
        </p:spPr>
      </p:pic>
      <p:sp>
        <p:nvSpPr>
          <p:cNvPr id="3" name="Slide Number Placeholder 2"/>
          <p:cNvSpPr>
            <a:spLocks noGrp="1"/>
          </p:cNvSpPr>
          <p:nvPr>
            <p:ph type="sldNum" sz="quarter" idx="12"/>
          </p:nvPr>
        </p:nvSpPr>
        <p:spPr/>
        <p:txBody>
          <a:bodyPr/>
          <a:lstStyle/>
          <a:p>
            <a:fld id="{9648F39E-9C37-485F-AC97-16BB4BDF9F49}" type="slidenum">
              <a:rPr kumimoji="0" lang="en-US" smtClean="0"/>
              <a:t>20</a:t>
            </a:fld>
            <a:endParaRPr kumimoji="0" lang="en-US" dirty="0"/>
          </a:p>
        </p:txBody>
      </p:sp>
      <p:sp>
        <p:nvSpPr>
          <p:cNvPr id="14" name="Rounded Rectangle 13">
            <a:hlinkClick r:id="rId5"/>
          </p:cNvPr>
          <p:cNvSpPr/>
          <p:nvPr/>
        </p:nvSpPr>
        <p:spPr>
          <a:xfrm>
            <a:off x="4198568" y="6331051"/>
            <a:ext cx="1457331" cy="272415"/>
          </a:xfrm>
          <a:prstGeom prst="round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b="1" dirty="0" smtClean="0">
                <a:solidFill>
                  <a:schemeClr val="bg1"/>
                </a:solidFill>
                <a:ea typeface="Calibri" panose="020F0502020204030204" pitchFamily="34" charset="0"/>
                <a:cs typeface="Georgia" panose="02040502050405020303" pitchFamily="18" charset="0"/>
              </a:rPr>
              <a:t>SEE MORE</a:t>
            </a:r>
            <a:endParaRPr lang="en-US" sz="1000" b="1" dirty="0" smtClean="0">
              <a:solidFill>
                <a:schemeClr val="bg1"/>
              </a:solidFill>
              <a:effectLst/>
              <a:ea typeface="Calibri" panose="020F0502020204030204" pitchFamily="34" charset="0"/>
              <a:cs typeface="Georgia" panose="02040502050405020303" pitchFamily="18" charset="0"/>
            </a:endParaRPr>
          </a:p>
        </p:txBody>
      </p:sp>
    </p:spTree>
    <p:extLst>
      <p:ext uri="{BB962C8B-B14F-4D97-AF65-F5344CB8AC3E}">
        <p14:creationId xmlns:p14="http://schemas.microsoft.com/office/powerpoint/2010/main" val="30162949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2" y="515302"/>
            <a:ext cx="7886700" cy="1325563"/>
          </a:xfrm>
        </p:spPr>
        <p:txBody>
          <a:bodyPr/>
          <a:lstStyle/>
          <a:p>
            <a:r>
              <a:rPr lang="en-US" b="1" dirty="0" smtClean="0">
                <a:latin typeface="Arial Narrow" panose="020B0606020202030204" pitchFamily="34" charset="0"/>
              </a:rPr>
              <a:t>Strong Historical Performance and Stellar Client References</a:t>
            </a:r>
            <a:endParaRPr lang="en-US" b="1" dirty="0">
              <a:latin typeface="Arial Narrow" panose="020B0606020202030204" pitchFamily="34" charset="0"/>
            </a:endParaRPr>
          </a:p>
        </p:txBody>
      </p:sp>
      <p:cxnSp>
        <p:nvCxnSpPr>
          <p:cNvPr id="13" name="Straight Connector 12"/>
          <p:cNvCxnSpPr/>
          <p:nvPr/>
        </p:nvCxnSpPr>
        <p:spPr>
          <a:xfrm>
            <a:off x="536735" y="4754078"/>
            <a:ext cx="8204222" cy="51081"/>
          </a:xfrm>
          <a:prstGeom prst="line">
            <a:avLst/>
          </a:prstGeom>
          <a:ln w="952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36735" y="3346759"/>
            <a:ext cx="8204222" cy="16040"/>
          </a:xfrm>
          <a:prstGeom prst="line">
            <a:avLst/>
          </a:prstGeom>
          <a:ln w="952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1" name="Rounded Rectangle 20">
            <a:hlinkClick r:id="rId2"/>
          </p:cNvPr>
          <p:cNvSpPr/>
          <p:nvPr/>
        </p:nvSpPr>
        <p:spPr>
          <a:xfrm>
            <a:off x="4198568" y="6331051"/>
            <a:ext cx="1457331" cy="272415"/>
          </a:xfrm>
          <a:prstGeom prst="round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b="1" dirty="0" smtClean="0">
                <a:solidFill>
                  <a:schemeClr val="bg1"/>
                </a:solidFill>
                <a:ea typeface="Calibri" panose="020F0502020204030204" pitchFamily="34" charset="0"/>
                <a:cs typeface="Georgia" panose="02040502050405020303" pitchFamily="18" charset="0"/>
              </a:rPr>
              <a:t>SEE MORE</a:t>
            </a:r>
            <a:endParaRPr lang="en-US" sz="1000" b="1" dirty="0" smtClean="0">
              <a:solidFill>
                <a:schemeClr val="bg1"/>
              </a:solidFill>
              <a:effectLst/>
              <a:ea typeface="Calibri" panose="020F0502020204030204" pitchFamily="34" charset="0"/>
              <a:cs typeface="Georgia" panose="02040502050405020303" pitchFamily="18" charset="0"/>
            </a:endParaRPr>
          </a:p>
        </p:txBody>
      </p:sp>
      <p:sp>
        <p:nvSpPr>
          <p:cNvPr id="14" name="Text Box 2"/>
          <p:cNvSpPr txBox="1">
            <a:spLocks noChangeArrowheads="1"/>
          </p:cNvSpPr>
          <p:nvPr/>
        </p:nvSpPr>
        <p:spPr bwMode="auto">
          <a:xfrm>
            <a:off x="2335856" y="2095509"/>
            <a:ext cx="6248319" cy="112966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“I am very pleased with RedChip. Their ability to generate quality one-on-one meetings with small-cap funds and retail brokers is impressive, particularly when matched with their research report and conference platform. I would strongly recommend them to any small-cap company listed or bulletin board who needs professional and systematic investor relations services”.</a:t>
            </a:r>
          </a:p>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r">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Frank </a:t>
            </a:r>
            <a:r>
              <a:rPr lang="en-US" sz="1200" b="1" dirty="0" err="1">
                <a:effectLst/>
                <a:latin typeface="Calibri" panose="020F0502020204030204" pitchFamily="34" charset="0"/>
                <a:ea typeface="Calibri" panose="020F0502020204030204" pitchFamily="34" charset="0"/>
                <a:cs typeface="Times New Roman" panose="02020603050405020304" pitchFamily="18" charset="0"/>
              </a:rPr>
              <a:t>Jaksch</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CSO - </a:t>
            </a:r>
            <a:r>
              <a:rPr lang="en-US" sz="1200" b="1" dirty="0" err="1">
                <a:effectLst/>
                <a:latin typeface="Calibri" panose="020F0502020204030204" pitchFamily="34" charset="0"/>
                <a:ea typeface="Calibri" panose="020F0502020204030204" pitchFamily="34" charset="0"/>
                <a:cs typeface="Times New Roman" panose="02020603050405020304" pitchFamily="18" charset="0"/>
              </a:rPr>
              <a:t>ChromaDex</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Corporation - OTC BB: CDXC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100" dirty="0">
                <a:ln>
                  <a:noFill/>
                </a:ln>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 Box 2"/>
          <p:cNvSpPr txBox="1">
            <a:spLocks noChangeArrowheads="1"/>
          </p:cNvSpPr>
          <p:nvPr/>
        </p:nvSpPr>
        <p:spPr bwMode="auto">
          <a:xfrm>
            <a:off x="2323156" y="3516465"/>
            <a:ext cx="6248319" cy="100012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“We saw an excellent response to the interview with Dave Gentry, with many favorable comments. The posted interview immediately received hundreds of YouTube views. I suspect the number will be in the thousands over time."</a:t>
            </a:r>
          </a:p>
          <a:p>
            <a:pPr marL="0" marR="0" algn="r">
              <a:lnSpc>
                <a:spcPct val="107000"/>
              </a:lnSpc>
              <a:spcBef>
                <a:spcPts val="0"/>
              </a:spcBef>
              <a:spcAft>
                <a:spcPts val="80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Eugene Seymour, CEO - </a:t>
            </a:r>
            <a:r>
              <a:rPr lang="en-US" sz="1200" b="1" dirty="0" err="1">
                <a:effectLst/>
                <a:latin typeface="Calibri" panose="020F0502020204030204" pitchFamily="34" charset="0"/>
                <a:ea typeface="Calibri" panose="020F0502020204030204" pitchFamily="34" charset="0"/>
                <a:cs typeface="Times New Roman" panose="02020603050405020304" pitchFamily="18" charset="0"/>
              </a:rPr>
              <a:t>NanoViricides</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Inc. - OTC QB: NNVC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100" dirty="0">
                <a:ln>
                  <a:noFill/>
                </a:ln>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Text Box 2"/>
          <p:cNvSpPr txBox="1">
            <a:spLocks noChangeArrowheads="1"/>
          </p:cNvSpPr>
          <p:nvPr/>
        </p:nvSpPr>
        <p:spPr bwMode="auto">
          <a:xfrm>
            <a:off x="2357446" y="4889363"/>
            <a:ext cx="6248319" cy="1423035"/>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“I am very pleased with the product produced by RedChip TV.  Through the interview, which we have aired three thus far, we have increased our retail holdings  significantly. We also use the A+ quality video for marketing purposes. I strongly recommend RedChip TV to microcap companies who want exposure to qualified high net worth individuals.” </a:t>
            </a:r>
          </a:p>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r">
              <a:lnSpc>
                <a:spcPct val="107000"/>
              </a:lnSpc>
              <a:spcBef>
                <a:spcPts val="0"/>
              </a:spcBef>
              <a:spcAft>
                <a:spcPts val="80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Ron </a:t>
            </a:r>
            <a:r>
              <a:rPr lang="en-US" sz="1200" b="1" dirty="0" err="1">
                <a:effectLst/>
                <a:latin typeface="Calibri" panose="020F0502020204030204" pitchFamily="34" charset="0"/>
                <a:ea typeface="Calibri" panose="020F0502020204030204" pitchFamily="34" charset="0"/>
                <a:cs typeface="Times New Roman" panose="02020603050405020304" pitchFamily="18" charset="0"/>
              </a:rPr>
              <a:t>Najafi</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CEO - </a:t>
            </a:r>
            <a:r>
              <a:rPr lang="en-US" sz="1200" b="1" dirty="0" err="1">
                <a:effectLst/>
                <a:latin typeface="Calibri" panose="020F0502020204030204" pitchFamily="34" charset="0"/>
                <a:ea typeface="Calibri" panose="020F0502020204030204" pitchFamily="34" charset="0"/>
                <a:cs typeface="Times New Roman" panose="02020603050405020304" pitchFamily="18" charset="0"/>
              </a:rPr>
              <a:t>NovaBay</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Pharmaceuticals, Inc. - NYSE MKT: NBY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100" dirty="0">
                <a:ln>
                  <a:noFill/>
                </a:ln>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8" name="Picture 17" descr="nanologobar3"/>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97476" y="3721601"/>
            <a:ext cx="1419860" cy="428625"/>
          </a:xfrm>
          <a:prstGeom prst="rect">
            <a:avLst/>
          </a:prstGeom>
          <a:noFill/>
          <a:ln>
            <a:noFill/>
          </a:ln>
          <a:effectLst/>
        </p:spPr>
      </p:pic>
      <p:pic>
        <p:nvPicPr>
          <p:cNvPr id="19" name="Picture 18" descr="NovaBay"/>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83836" y="4982104"/>
            <a:ext cx="1333500" cy="551815"/>
          </a:xfrm>
          <a:prstGeom prst="rect">
            <a:avLst/>
          </a:prstGeom>
          <a:noFill/>
          <a:ln>
            <a:noFill/>
          </a:ln>
          <a:effectLst/>
        </p:spPr>
      </p:pic>
      <p:pic>
        <p:nvPicPr>
          <p:cNvPr id="20" name="Picture 19"/>
          <p:cNvPicPr/>
          <p:nvPr/>
        </p:nvPicPr>
        <p:blipFill>
          <a:blip r:embed="rId5" cstate="email">
            <a:extLst>
              <a:ext uri="{28A0092B-C50C-407E-A947-70E740481C1C}">
                <a14:useLocalDpi xmlns:a14="http://schemas.microsoft.com/office/drawing/2010/main" val="0"/>
              </a:ext>
            </a:extLst>
          </a:blip>
          <a:stretch>
            <a:fillRect/>
          </a:stretch>
        </p:blipFill>
        <p:spPr>
          <a:xfrm>
            <a:off x="783836" y="2219365"/>
            <a:ext cx="1379855" cy="621030"/>
          </a:xfrm>
          <a:prstGeom prst="rect">
            <a:avLst/>
          </a:prstGeom>
        </p:spPr>
      </p:pic>
      <p:sp>
        <p:nvSpPr>
          <p:cNvPr id="3" name="Slide Number Placeholder 2"/>
          <p:cNvSpPr>
            <a:spLocks noGrp="1"/>
          </p:cNvSpPr>
          <p:nvPr>
            <p:ph type="sldNum" sz="quarter" idx="12"/>
          </p:nvPr>
        </p:nvSpPr>
        <p:spPr/>
        <p:txBody>
          <a:bodyPr/>
          <a:lstStyle/>
          <a:p>
            <a:fld id="{9648F39E-9C37-485F-AC97-16BB4BDF9F49}" type="slidenum">
              <a:rPr kumimoji="0" lang="en-US" smtClean="0"/>
              <a:t>21</a:t>
            </a:fld>
            <a:endParaRPr kumimoji="0" lang="en-US" dirty="0"/>
          </a:p>
        </p:txBody>
      </p:sp>
    </p:spTree>
    <p:extLst>
      <p:ext uri="{BB962C8B-B14F-4D97-AF65-F5344CB8AC3E}">
        <p14:creationId xmlns:p14="http://schemas.microsoft.com/office/powerpoint/2010/main" val="33362946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2" y="515302"/>
            <a:ext cx="7886700" cy="1325563"/>
          </a:xfrm>
        </p:spPr>
        <p:txBody>
          <a:bodyPr/>
          <a:lstStyle/>
          <a:p>
            <a:r>
              <a:rPr lang="en-US" b="1" dirty="0" smtClean="0">
                <a:latin typeface="Arial Narrow" panose="020B0606020202030204" pitchFamily="34" charset="0"/>
              </a:rPr>
              <a:t>Strong Historical Performance and Stellar Client References</a:t>
            </a:r>
            <a:endParaRPr lang="en-US" b="1" dirty="0">
              <a:latin typeface="Arial Narrow" panose="020B0606020202030204" pitchFamily="34" charset="0"/>
            </a:endParaRPr>
          </a:p>
        </p:txBody>
      </p:sp>
      <p:cxnSp>
        <p:nvCxnSpPr>
          <p:cNvPr id="13" name="Straight Connector 12"/>
          <p:cNvCxnSpPr/>
          <p:nvPr/>
        </p:nvCxnSpPr>
        <p:spPr>
          <a:xfrm>
            <a:off x="540090" y="5580966"/>
            <a:ext cx="8204222" cy="51081"/>
          </a:xfrm>
          <a:prstGeom prst="line">
            <a:avLst/>
          </a:prstGeom>
          <a:ln w="952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36735" y="3766191"/>
            <a:ext cx="8204222" cy="16040"/>
          </a:xfrm>
          <a:prstGeom prst="line">
            <a:avLst/>
          </a:prstGeom>
          <a:ln w="9525">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1" name="Rounded Rectangle 20">
            <a:hlinkClick r:id="rId2"/>
          </p:cNvPr>
          <p:cNvSpPr/>
          <p:nvPr/>
        </p:nvSpPr>
        <p:spPr>
          <a:xfrm>
            <a:off x="4046536" y="6402705"/>
            <a:ext cx="1457331" cy="272415"/>
          </a:xfrm>
          <a:prstGeom prst="round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b="1" dirty="0" smtClean="0">
                <a:solidFill>
                  <a:schemeClr val="bg1"/>
                </a:solidFill>
                <a:ea typeface="Calibri" panose="020F0502020204030204" pitchFamily="34" charset="0"/>
                <a:cs typeface="Georgia" panose="02040502050405020303" pitchFamily="18" charset="0"/>
              </a:rPr>
              <a:t>SEE MORE</a:t>
            </a:r>
            <a:endParaRPr lang="en-US" sz="1000" b="1" dirty="0" smtClean="0">
              <a:solidFill>
                <a:schemeClr val="bg1"/>
              </a:solidFill>
              <a:effectLst/>
              <a:ea typeface="Calibri" panose="020F0502020204030204" pitchFamily="34" charset="0"/>
              <a:cs typeface="Georgia" panose="02040502050405020303" pitchFamily="18" charset="0"/>
            </a:endParaRPr>
          </a:p>
        </p:txBody>
      </p:sp>
      <p:sp>
        <p:nvSpPr>
          <p:cNvPr id="12" name="Text Box 2"/>
          <p:cNvSpPr txBox="1">
            <a:spLocks noChangeArrowheads="1"/>
          </p:cNvSpPr>
          <p:nvPr/>
        </p:nvSpPr>
        <p:spPr bwMode="auto">
          <a:xfrm>
            <a:off x="2279512" y="2361791"/>
            <a:ext cx="5664200" cy="1209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“RedChip is a first class organization. Their TV show on the Bloomberg network is apparently the best small-cap show available on a serious financial network. Their work in producing an interview for us was of the highest professional quality. I recommend RedChip for any company that needs exposure to retail and institutional investors.”</a:t>
            </a:r>
          </a:p>
          <a:p>
            <a:pPr marL="0" marR="0" algn="r">
              <a:lnSpc>
                <a:spcPct val="107000"/>
              </a:lnSpc>
              <a:spcBef>
                <a:spcPts val="0"/>
              </a:spcBef>
              <a:spcAft>
                <a:spcPts val="80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John </a:t>
            </a:r>
            <a:r>
              <a:rPr lang="en-US" sz="1200" b="1" dirty="0" err="1">
                <a:effectLst/>
                <a:latin typeface="Calibri" panose="020F0502020204030204" pitchFamily="34" charset="0"/>
                <a:ea typeface="Calibri" panose="020F0502020204030204" pitchFamily="34" charset="0"/>
                <a:cs typeface="Times New Roman" panose="02020603050405020304" pitchFamily="18" charset="0"/>
              </a:rPr>
              <a:t>Costain</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CEO of KNOT Offshore Partners LP - NYSE: KNOP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2" name="Picture 21" descr="http://www.redchip.com/assets/images/corporate/logos/logos_200/knop.png"/>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34277" y="2571341"/>
            <a:ext cx="1158875" cy="523875"/>
          </a:xfrm>
          <a:prstGeom prst="rect">
            <a:avLst/>
          </a:prstGeom>
          <a:noFill/>
          <a:ln>
            <a:noFill/>
          </a:ln>
        </p:spPr>
      </p:pic>
      <p:sp>
        <p:nvSpPr>
          <p:cNvPr id="23" name="Text Box 2"/>
          <p:cNvSpPr txBox="1">
            <a:spLocks noChangeArrowheads="1"/>
          </p:cNvSpPr>
          <p:nvPr/>
        </p:nvSpPr>
        <p:spPr bwMode="auto">
          <a:xfrm>
            <a:off x="2364211" y="3976956"/>
            <a:ext cx="5664200" cy="142303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“RedChip has been servicing our account for almost two years. They are the most productive investor relations firm that with whom we have worked. They are professional, effective and honest. Not only is their media platform far superior than any we have seen in the smaller-cap space, they have made numerous key introductions to investment banks, institutions, family offices and stock brokers.” </a:t>
            </a:r>
          </a:p>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gn="r">
              <a:lnSpc>
                <a:spcPct val="107000"/>
              </a:lnSpc>
              <a:spcBef>
                <a:spcPts val="0"/>
              </a:spcBef>
              <a:spcAft>
                <a:spcPts val="80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Harold Montgomery, CEO of </a:t>
            </a:r>
            <a:r>
              <a:rPr lang="en-US" sz="1200" b="1" dirty="0" err="1">
                <a:effectLst/>
                <a:latin typeface="Calibri" panose="020F0502020204030204" pitchFamily="34" charset="0"/>
                <a:ea typeface="Calibri" panose="020F0502020204030204" pitchFamily="34" charset="0"/>
                <a:cs typeface="Times New Roman" panose="02020603050405020304" pitchFamily="18" charset="0"/>
              </a:rPr>
              <a:t>Calpian</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Inc. - OTC:CLPI</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4" name="Picture 23" descr="http://www.redchip.com/assets/images/corporate/logos/logos_200/clpi_logo_200.jpg"/>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964036" y="4157931"/>
            <a:ext cx="1515745" cy="371475"/>
          </a:xfrm>
          <a:prstGeom prst="rect">
            <a:avLst/>
          </a:prstGeom>
          <a:noFill/>
          <a:ln>
            <a:noFill/>
          </a:ln>
        </p:spPr>
      </p:pic>
      <p:sp>
        <p:nvSpPr>
          <p:cNvPr id="3" name="Slide Number Placeholder 2"/>
          <p:cNvSpPr>
            <a:spLocks noGrp="1"/>
          </p:cNvSpPr>
          <p:nvPr>
            <p:ph type="sldNum" sz="quarter" idx="12"/>
          </p:nvPr>
        </p:nvSpPr>
        <p:spPr/>
        <p:txBody>
          <a:bodyPr/>
          <a:lstStyle/>
          <a:p>
            <a:fld id="{9648F39E-9C37-485F-AC97-16BB4BDF9F49}" type="slidenum">
              <a:rPr kumimoji="0" lang="en-US" smtClean="0"/>
              <a:t>22</a:t>
            </a:fld>
            <a:endParaRPr kumimoji="0" lang="en-US" dirty="0"/>
          </a:p>
        </p:txBody>
      </p:sp>
    </p:spTree>
    <p:extLst>
      <p:ext uri="{BB962C8B-B14F-4D97-AF65-F5344CB8AC3E}">
        <p14:creationId xmlns:p14="http://schemas.microsoft.com/office/powerpoint/2010/main" val="42522913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80893"/>
            <a:ext cx="7886700" cy="1325563"/>
          </a:xfrm>
        </p:spPr>
        <p:txBody>
          <a:bodyPr/>
          <a:lstStyle/>
          <a:p>
            <a:r>
              <a:rPr lang="en-US" b="1" dirty="0" smtClean="0">
                <a:latin typeface="Arial Narrow" panose="020B0606020202030204" pitchFamily="34" charset="0"/>
              </a:rPr>
              <a:t>Program Recommendations</a:t>
            </a:r>
            <a:endParaRPr lang="en-US" b="1" dirty="0">
              <a:latin typeface="Arial Narrow" panose="020B0606020202030204" pitchFamily="34" charset="0"/>
            </a:endParaRPr>
          </a:p>
        </p:txBody>
      </p:sp>
      <p:sp>
        <p:nvSpPr>
          <p:cNvPr id="7" name="TextBox 27"/>
          <p:cNvSpPr txBox="1"/>
          <p:nvPr/>
        </p:nvSpPr>
        <p:spPr>
          <a:xfrm>
            <a:off x="798732" y="565531"/>
            <a:ext cx="326227" cy="1692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500" dirty="0" smtClean="0">
                <a:solidFill>
                  <a:schemeClr val="tx1">
                    <a:lumMod val="65000"/>
                    <a:lumOff val="35000"/>
                  </a:schemeClr>
                </a:solidFill>
                <a:latin typeface="Arial" panose="020B0604020202020204" pitchFamily="34" charset="0"/>
                <a:cs typeface="Arial" panose="020B0604020202020204" pitchFamily="34" charset="0"/>
              </a:rPr>
              <a:t>TM</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43956713"/>
              </p:ext>
            </p:extLst>
          </p:nvPr>
        </p:nvGraphicFramePr>
        <p:xfrm>
          <a:off x="628650" y="1819603"/>
          <a:ext cx="7886700" cy="3713020"/>
        </p:xfrm>
        <a:graphic>
          <a:graphicData uri="http://schemas.openxmlformats.org/drawingml/2006/table">
            <a:tbl>
              <a:tblPr firstRow="1" bandRow="1">
                <a:tableStyleId>{5C22544A-7EE6-4342-B048-85BDC9FD1C3A}</a:tableStyleId>
              </a:tblPr>
              <a:tblGrid>
                <a:gridCol w="318539"/>
                <a:gridCol w="7568161"/>
              </a:tblGrid>
              <a:tr h="175234">
                <a:tc>
                  <a:txBody>
                    <a:bodyPr/>
                    <a:lstStyle/>
                    <a:p>
                      <a:endParaRPr lang="en-US" sz="1200" dirty="0"/>
                    </a:p>
                  </a:txBody>
                  <a:tcPr>
                    <a:solidFill>
                      <a:schemeClr val="tx1"/>
                    </a:solidFill>
                  </a:tcPr>
                </a:tc>
                <a:tc>
                  <a:txBody>
                    <a:bodyPr/>
                    <a:lstStyle/>
                    <a:p>
                      <a:r>
                        <a:rPr lang="en-US" sz="1200" dirty="0" smtClean="0"/>
                        <a:t>Program</a:t>
                      </a:r>
                      <a:r>
                        <a:rPr lang="en-US" sz="1200" baseline="0" dirty="0" smtClean="0"/>
                        <a:t> Recommendations</a:t>
                      </a:r>
                      <a:endParaRPr lang="en-US" sz="1200" dirty="0"/>
                    </a:p>
                  </a:txBody>
                  <a:tcPr>
                    <a:solidFill>
                      <a:schemeClr val="tx1"/>
                    </a:solidFill>
                  </a:tcPr>
                </a:tc>
              </a:tr>
              <a:tr h="175234">
                <a:tc>
                  <a:txBody>
                    <a:bodyPr/>
                    <a:lstStyle/>
                    <a:p>
                      <a:r>
                        <a:rPr lang="en-US" sz="1200" dirty="0" smtClean="0"/>
                        <a:t>1</a:t>
                      </a:r>
                      <a:endParaRPr lang="en-US"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dirty="0" smtClean="0"/>
                        <a:t>RESEARCH- </a:t>
                      </a:r>
                      <a:r>
                        <a:rPr lang="en-US" sz="1200" dirty="0" err="1" smtClean="0"/>
                        <a:t>RedChip</a:t>
                      </a:r>
                      <a:r>
                        <a:rPr lang="en-US" sz="1200" dirty="0" smtClean="0"/>
                        <a:t> Research Profile</a:t>
                      </a:r>
                    </a:p>
                  </a:txBody>
                  <a:tcPr/>
                </a:tc>
              </a:tr>
              <a:tr h="417866">
                <a:tc>
                  <a:txBody>
                    <a:bodyPr/>
                    <a:lstStyle/>
                    <a:p>
                      <a:r>
                        <a:rPr lang="en-US" sz="1200" dirty="0" smtClean="0"/>
                        <a:t>2</a:t>
                      </a:r>
                      <a:endParaRPr lang="en-US" sz="1200" dirty="0"/>
                    </a:p>
                  </a:txBody>
                  <a:tcPr/>
                </a:tc>
                <a:tc>
                  <a:txBody>
                    <a:bodyPr/>
                    <a:lstStyle/>
                    <a:p>
                      <a:r>
                        <a:rPr lang="en-US" sz="1200" dirty="0" smtClean="0"/>
                        <a:t>THESIS- this report shall include the Development of Investment Thesis, a financial model, and a target price based upon certain assumptions: to be delivered to client within two (2) months from the date of this Agreement. </a:t>
                      </a:r>
                      <a:endParaRPr lang="en-US" sz="1200" dirty="0"/>
                    </a:p>
                  </a:txBody>
                  <a:tcPr/>
                </a:tc>
              </a:tr>
              <a:tr h="417866">
                <a:tc>
                  <a:txBody>
                    <a:bodyPr/>
                    <a:lstStyle/>
                    <a:p>
                      <a:r>
                        <a:rPr lang="en-US" sz="1200" dirty="0" smtClean="0"/>
                        <a:t>3</a:t>
                      </a:r>
                      <a:endParaRPr lang="en-US"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dirty="0" smtClean="0"/>
                        <a:t>Investor Relations Landing page on the </a:t>
                      </a:r>
                      <a:r>
                        <a:rPr lang="en-US" sz="1200" dirty="0" err="1" smtClean="0"/>
                        <a:t>RedChip</a:t>
                      </a:r>
                      <a:r>
                        <a:rPr lang="en-US" sz="1200" dirty="0" smtClean="0"/>
                        <a:t> website completed within seven (7) days from the date of this Agreement. </a:t>
                      </a:r>
                    </a:p>
                  </a:txBody>
                  <a:tcPr/>
                </a:tc>
              </a:tr>
              <a:tr h="296550">
                <a:tc>
                  <a:txBody>
                    <a:bodyPr/>
                    <a:lstStyle/>
                    <a:p>
                      <a:r>
                        <a:rPr lang="en-US" sz="1200" dirty="0" smtClean="0"/>
                        <a:t>4</a:t>
                      </a:r>
                      <a:endParaRPr lang="en-US"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dirty="0" smtClean="0"/>
                        <a:t>Company Fact Sheet completed within seven (7) days from the date of this Agreement. </a:t>
                      </a:r>
                    </a:p>
                  </a:txBody>
                  <a:tcPr/>
                </a:tc>
              </a:tr>
              <a:tr h="417866">
                <a:tc>
                  <a:txBody>
                    <a:bodyPr/>
                    <a:lstStyle/>
                    <a:p>
                      <a:r>
                        <a:rPr lang="en-US" sz="1200" dirty="0" smtClean="0"/>
                        <a:t>5</a:t>
                      </a:r>
                      <a:endParaRPr lang="en-US"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dirty="0" smtClean="0"/>
                        <a:t>Micro-Ad completed within ten (10) days from the date of this Agreement and set for digital distribution immediately upon approval by the Company. </a:t>
                      </a:r>
                    </a:p>
                  </a:txBody>
                  <a:tcPr/>
                </a:tc>
              </a:tr>
              <a:tr h="781814">
                <a:tc>
                  <a:txBody>
                    <a:bodyPr/>
                    <a:lstStyle/>
                    <a:p>
                      <a:r>
                        <a:rPr lang="en-US" sz="1200" dirty="0" smtClean="0"/>
                        <a:t>6</a:t>
                      </a:r>
                      <a:endParaRPr lang="en-US"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dirty="0" smtClean="0"/>
                        <a:t>TV Interview 7-15 minutes in length delivered for production within three (3) weeks from the date of this Agreement to air on Bloomberg Australia, Asia, and Europe and on Direct TV/Dish TV in the USA a minimum of four (4) times over the term of this Agreement; digital distribution to begin immediately upon client approval of interview.</a:t>
                      </a:r>
                    </a:p>
                  </a:txBody>
                  <a:tcPr/>
                </a:tc>
              </a:tr>
              <a:tr h="296550">
                <a:tc>
                  <a:txBody>
                    <a:bodyPr/>
                    <a:lstStyle/>
                    <a:p>
                      <a:r>
                        <a:rPr lang="en-US" sz="1200" dirty="0" smtClean="0"/>
                        <a:t>7</a:t>
                      </a:r>
                      <a:endParaRPr lang="en-US"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dirty="0" smtClean="0"/>
                        <a:t>Dissemination the Company’s press releases digitally to the </a:t>
                      </a:r>
                      <a:r>
                        <a:rPr lang="en-US" sz="1200" dirty="0" err="1" smtClean="0"/>
                        <a:t>RedChip</a:t>
                      </a:r>
                      <a:r>
                        <a:rPr lang="en-US" sz="1200" dirty="0" smtClean="0"/>
                        <a:t> Network™.</a:t>
                      </a:r>
                    </a:p>
                  </a:txBody>
                  <a:tcPr/>
                </a:tc>
              </a:tr>
              <a:tr h="417866">
                <a:tc>
                  <a:txBody>
                    <a:bodyPr/>
                    <a:lstStyle/>
                    <a:p>
                      <a:r>
                        <a:rPr lang="en-US" sz="1200" dirty="0" smtClean="0"/>
                        <a:t>8</a:t>
                      </a:r>
                      <a:endParaRPr lang="en-US"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200" dirty="0" smtClean="0"/>
                        <a:t>CEO Presentation on the RCI Quarterly Global Online Investor Platform once per quarter.</a:t>
                      </a:r>
                    </a:p>
                  </a:txBody>
                  <a:tcPr/>
                </a:tc>
              </a:tr>
            </a:tbl>
          </a:graphicData>
        </a:graphic>
      </p:graphicFrame>
      <p:sp>
        <p:nvSpPr>
          <p:cNvPr id="3" name="Slide Number Placeholder 2"/>
          <p:cNvSpPr>
            <a:spLocks noGrp="1"/>
          </p:cNvSpPr>
          <p:nvPr>
            <p:ph type="sldNum" sz="quarter" idx="12"/>
          </p:nvPr>
        </p:nvSpPr>
        <p:spPr/>
        <p:txBody>
          <a:bodyPr/>
          <a:lstStyle/>
          <a:p>
            <a:fld id="{9648F39E-9C37-485F-AC97-16BB4BDF9F49}" type="slidenum">
              <a:rPr kumimoji="0" lang="en-US" smtClean="0"/>
              <a:t>23</a:t>
            </a:fld>
            <a:endParaRPr kumimoji="0" lang="en-US" dirty="0"/>
          </a:p>
        </p:txBody>
      </p:sp>
    </p:spTree>
    <p:extLst>
      <p:ext uri="{BB962C8B-B14F-4D97-AF65-F5344CB8AC3E}">
        <p14:creationId xmlns:p14="http://schemas.microsoft.com/office/powerpoint/2010/main" val="32762715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49" y="577608"/>
            <a:ext cx="8022981" cy="1325563"/>
          </a:xfrm>
        </p:spPr>
        <p:txBody>
          <a:bodyPr/>
          <a:lstStyle/>
          <a:p>
            <a:r>
              <a:rPr lang="en-US" b="1" dirty="0" smtClean="0">
                <a:latin typeface="Arial Narrow" panose="020B0606020202030204" pitchFamily="34" charset="0"/>
              </a:rPr>
              <a:t>Program Fees and Timing</a:t>
            </a:r>
            <a:endParaRPr lang="en-US" b="1" dirty="0">
              <a:latin typeface="Arial Narrow" panose="020B0606020202030204" pitchFamily="34" charset="0"/>
            </a:endParaRPr>
          </a:p>
        </p:txBody>
      </p:sp>
      <p:sp>
        <p:nvSpPr>
          <p:cNvPr id="7" name="TextBox 27"/>
          <p:cNvSpPr txBox="1"/>
          <p:nvPr/>
        </p:nvSpPr>
        <p:spPr>
          <a:xfrm>
            <a:off x="741810" y="565531"/>
            <a:ext cx="326227" cy="1692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500" dirty="0" smtClean="0">
                <a:solidFill>
                  <a:schemeClr val="tx1">
                    <a:lumMod val="65000"/>
                    <a:lumOff val="35000"/>
                  </a:schemeClr>
                </a:solidFill>
                <a:latin typeface="Arial" panose="020B0604020202020204" pitchFamily="34" charset="0"/>
                <a:cs typeface="Arial" panose="020B0604020202020204" pitchFamily="34" charset="0"/>
              </a:rPr>
              <a:t>TM</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727585504"/>
              </p:ext>
            </p:extLst>
          </p:nvPr>
        </p:nvGraphicFramePr>
        <p:xfrm>
          <a:off x="741810" y="2699241"/>
          <a:ext cx="7369261" cy="1424940"/>
        </p:xfrm>
        <a:graphic>
          <a:graphicData uri="http://schemas.openxmlformats.org/drawingml/2006/table">
            <a:tbl>
              <a:tblPr firstRow="1" bandRow="1">
                <a:tableStyleId>{5C22544A-7EE6-4342-B048-85BDC9FD1C3A}</a:tableStyleId>
              </a:tblPr>
              <a:tblGrid>
                <a:gridCol w="4778081"/>
                <a:gridCol w="2591180"/>
              </a:tblGrid>
              <a:tr h="274411">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400" dirty="0" smtClean="0"/>
                        <a:t>Program Fees and Timing</a:t>
                      </a:r>
                    </a:p>
                  </a:txBody>
                  <a:tcPr>
                    <a:solidFill>
                      <a:schemeClr val="tx1"/>
                    </a:solidFill>
                  </a:tcPr>
                </a:tc>
                <a:tc>
                  <a:txBody>
                    <a:bodyPr/>
                    <a:lstStyle/>
                    <a:p>
                      <a:endParaRPr lang="en-US" dirty="0"/>
                    </a:p>
                  </a:txBody>
                  <a:tcPr>
                    <a:solidFill>
                      <a:schemeClr val="tx1"/>
                    </a:solidFill>
                  </a:tcPr>
                </a:tc>
              </a:tr>
              <a:tr h="921341">
                <a:tc>
                  <a:txBody>
                    <a:bodyPr/>
                    <a:lstStyle/>
                    <a:p>
                      <a:pPr algn="l"/>
                      <a:r>
                        <a:rPr lang="en-US" b="1" dirty="0" smtClean="0"/>
                        <a:t>Program</a:t>
                      </a:r>
                      <a:r>
                        <a:rPr lang="en-US" b="1" baseline="0" dirty="0" smtClean="0"/>
                        <a:t> Fees</a:t>
                      </a:r>
                      <a:endParaRPr lang="en-US" b="1" dirty="0"/>
                    </a:p>
                  </a:txBody>
                  <a:tcPr anchor="ctr"/>
                </a:tc>
                <a:tc>
                  <a:txBody>
                    <a:bodyPr/>
                    <a:lstStyle/>
                    <a:p>
                      <a:pPr algn="l"/>
                      <a:r>
                        <a:rPr lang="en-US" dirty="0" smtClean="0"/>
                        <a:t>$8,500 per month for 12 months</a:t>
                      </a:r>
                    </a:p>
                    <a:p>
                      <a:pPr algn="l"/>
                      <a:r>
                        <a:rPr lang="en-US" sz="1350" i="1" kern="1200" dirty="0" smtClean="0">
                          <a:solidFill>
                            <a:schemeClr val="dk1"/>
                          </a:solidFill>
                          <a:effectLst/>
                          <a:latin typeface="+mn-lt"/>
                          <a:ea typeface="+mn-ea"/>
                          <a:cs typeface="+mn-cs"/>
                        </a:rPr>
                        <a:t/>
                      </a:r>
                      <a:br>
                        <a:rPr lang="en-US" sz="1350" i="1" kern="1200" dirty="0" smtClean="0">
                          <a:solidFill>
                            <a:schemeClr val="dk1"/>
                          </a:solidFill>
                          <a:effectLst/>
                          <a:latin typeface="+mn-lt"/>
                          <a:ea typeface="+mn-ea"/>
                          <a:cs typeface="+mn-cs"/>
                        </a:rPr>
                      </a:br>
                      <a:r>
                        <a:rPr lang="en-US" sz="1350" i="1" kern="1200" dirty="0" smtClean="0">
                          <a:solidFill>
                            <a:schemeClr val="dk1"/>
                          </a:solidFill>
                          <a:effectLst/>
                          <a:latin typeface="+mn-lt"/>
                          <a:ea typeface="+mn-ea"/>
                          <a:cs typeface="+mn-cs"/>
                        </a:rPr>
                        <a:t>Up to 50% of fees may be paid with stock.</a:t>
                      </a:r>
                      <a:endParaRPr lang="en-US" i="1" dirty="0" smtClean="0"/>
                    </a:p>
                    <a:p>
                      <a:pPr algn="l"/>
                      <a:endParaRPr lang="en-US" b="1" dirty="0" smtClean="0"/>
                    </a:p>
                  </a:txBody>
                  <a:tcPr anchor="ctr"/>
                </a:tc>
              </a:tr>
            </a:tbl>
          </a:graphicData>
        </a:graphic>
      </p:graphicFrame>
      <p:sp>
        <p:nvSpPr>
          <p:cNvPr id="4" name="Slide Number Placeholder 3"/>
          <p:cNvSpPr>
            <a:spLocks noGrp="1"/>
          </p:cNvSpPr>
          <p:nvPr>
            <p:ph type="sldNum" sz="quarter" idx="12"/>
          </p:nvPr>
        </p:nvSpPr>
        <p:spPr/>
        <p:txBody>
          <a:bodyPr/>
          <a:lstStyle/>
          <a:p>
            <a:fld id="{9648F39E-9C37-485F-AC97-16BB4BDF9F49}" type="slidenum">
              <a:rPr kumimoji="0" lang="en-US" smtClean="0"/>
              <a:t>24</a:t>
            </a:fld>
            <a:endParaRPr kumimoji="0" lang="en-US" dirty="0"/>
          </a:p>
        </p:txBody>
      </p:sp>
    </p:spTree>
    <p:extLst>
      <p:ext uri="{BB962C8B-B14F-4D97-AF65-F5344CB8AC3E}">
        <p14:creationId xmlns:p14="http://schemas.microsoft.com/office/powerpoint/2010/main" val="78908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5593" y="565531"/>
            <a:ext cx="7989757" cy="1325563"/>
          </a:xfrm>
        </p:spPr>
        <p:txBody>
          <a:bodyPr/>
          <a:lstStyle/>
          <a:p>
            <a:r>
              <a:rPr lang="en-US" b="1" dirty="0" smtClean="0">
                <a:latin typeface="Arial Narrow" panose="020B0606020202030204" pitchFamily="34" charset="0"/>
              </a:rPr>
              <a:t>Who We Are</a:t>
            </a:r>
            <a:endParaRPr lang="en-US" b="1" dirty="0">
              <a:latin typeface="Arial Narrow" panose="020B0606020202030204" pitchFamily="34" charset="0"/>
            </a:endParaRPr>
          </a:p>
        </p:txBody>
      </p:sp>
      <p:sp>
        <p:nvSpPr>
          <p:cNvPr id="3" name="Content Placeholder 2"/>
          <p:cNvSpPr>
            <a:spLocks noGrp="1"/>
          </p:cNvSpPr>
          <p:nvPr>
            <p:ph idx="1"/>
          </p:nvPr>
        </p:nvSpPr>
        <p:spPr>
          <a:xfrm>
            <a:off x="741810" y="1679330"/>
            <a:ext cx="7744078" cy="2696672"/>
          </a:xfrm>
        </p:spPr>
        <p:txBody>
          <a:bodyPr>
            <a:normAutofit fontScale="92500" lnSpcReduction="10000"/>
          </a:bodyPr>
          <a:lstStyle/>
          <a:p>
            <a:pPr marL="0" indent="0">
              <a:buNone/>
            </a:pPr>
            <a:r>
              <a:rPr lang="en-US" sz="2400" dirty="0">
                <a:solidFill>
                  <a:schemeClr val="tx1">
                    <a:lumMod val="85000"/>
                    <a:lumOff val="15000"/>
                  </a:schemeClr>
                </a:solidFill>
                <a:latin typeface="Arial Narrow" panose="020B0606020202030204" pitchFamily="34" charset="0"/>
              </a:rPr>
              <a:t>RCI is an </a:t>
            </a:r>
            <a:r>
              <a:rPr lang="en-US" sz="2400" dirty="0" smtClean="0">
                <a:solidFill>
                  <a:schemeClr val="tx1">
                    <a:lumMod val="85000"/>
                    <a:lumOff val="15000"/>
                  </a:schemeClr>
                </a:solidFill>
                <a:latin typeface="Arial Narrow" panose="020B0606020202030204" pitchFamily="34" charset="0"/>
              </a:rPr>
              <a:t>international investor </a:t>
            </a:r>
            <a:r>
              <a:rPr lang="en-US" sz="2400" dirty="0">
                <a:solidFill>
                  <a:schemeClr val="tx1">
                    <a:lumMod val="85000"/>
                    <a:lumOff val="15000"/>
                  </a:schemeClr>
                </a:solidFill>
                <a:latin typeface="Arial Narrow" panose="020B0606020202030204" pitchFamily="34" charset="0"/>
              </a:rPr>
              <a:t>relations, digital media and research </a:t>
            </a:r>
            <a:r>
              <a:rPr lang="en-US" sz="2400" dirty="0" smtClean="0">
                <a:solidFill>
                  <a:schemeClr val="tx1">
                    <a:lumMod val="85000"/>
                    <a:lumOff val="15000"/>
                  </a:schemeClr>
                </a:solidFill>
                <a:latin typeface="Arial Narrow" panose="020B0606020202030204" pitchFamily="34" charset="0"/>
              </a:rPr>
              <a:t>firm providing services to public and private companies worldwide. </a:t>
            </a:r>
          </a:p>
          <a:p>
            <a:pPr marL="0" indent="0">
              <a:buNone/>
            </a:pPr>
            <a:endParaRPr lang="en-US" sz="2400" dirty="0">
              <a:solidFill>
                <a:schemeClr val="tx1">
                  <a:lumMod val="85000"/>
                  <a:lumOff val="15000"/>
                </a:schemeClr>
              </a:solidFill>
              <a:latin typeface="Arial Narrow" panose="020B0606020202030204" pitchFamily="34" charset="0"/>
            </a:endParaRPr>
          </a:p>
          <a:p>
            <a:pPr marL="0" indent="0">
              <a:buNone/>
            </a:pPr>
            <a:r>
              <a:rPr lang="en-US" sz="2000" dirty="0" smtClean="0">
                <a:solidFill>
                  <a:schemeClr val="tx1">
                    <a:lumMod val="65000"/>
                    <a:lumOff val="35000"/>
                  </a:schemeClr>
                </a:solidFill>
                <a:latin typeface="Arial Narrow" panose="020B0606020202030204" pitchFamily="34" charset="0"/>
              </a:rPr>
              <a:t>The </a:t>
            </a:r>
            <a:r>
              <a:rPr lang="en-US" sz="2000" dirty="0">
                <a:solidFill>
                  <a:schemeClr val="tx1">
                    <a:lumMod val="65000"/>
                    <a:lumOff val="35000"/>
                  </a:schemeClr>
                </a:solidFill>
                <a:latin typeface="Arial Narrow" panose="020B0606020202030204" pitchFamily="34" charset="0"/>
              </a:rPr>
              <a:t>only investor relations media firm in the world with </a:t>
            </a:r>
            <a:r>
              <a:rPr lang="en-US" sz="2000" dirty="0" smtClean="0">
                <a:solidFill>
                  <a:schemeClr val="tx1">
                    <a:lumMod val="65000"/>
                    <a:lumOff val="35000"/>
                  </a:schemeClr>
                </a:solidFill>
                <a:latin typeface="Arial Narrow" panose="020B0606020202030204" pitchFamily="34" charset="0"/>
              </a:rPr>
              <a:t/>
            </a:r>
            <a:br>
              <a:rPr lang="en-US" sz="2000" dirty="0" smtClean="0">
                <a:solidFill>
                  <a:schemeClr val="tx1">
                    <a:lumMod val="65000"/>
                    <a:lumOff val="35000"/>
                  </a:schemeClr>
                </a:solidFill>
                <a:latin typeface="Arial Narrow" panose="020B0606020202030204" pitchFamily="34" charset="0"/>
              </a:rPr>
            </a:br>
            <a:r>
              <a:rPr lang="en-US" sz="2000" dirty="0" smtClean="0">
                <a:solidFill>
                  <a:schemeClr val="tx1">
                    <a:lumMod val="65000"/>
                    <a:lumOff val="35000"/>
                  </a:schemeClr>
                </a:solidFill>
                <a:latin typeface="Arial Narrow" panose="020B0606020202030204" pitchFamily="34" charset="0"/>
              </a:rPr>
              <a:t>a </a:t>
            </a:r>
            <a:r>
              <a:rPr lang="en-US" sz="2000" dirty="0">
                <a:solidFill>
                  <a:schemeClr val="tx1">
                    <a:lumMod val="65000"/>
                    <a:lumOff val="35000"/>
                  </a:schemeClr>
                </a:solidFill>
                <a:latin typeface="Arial Narrow" panose="020B0606020202030204" pitchFamily="34" charset="0"/>
              </a:rPr>
              <a:t>global content </a:t>
            </a:r>
            <a:r>
              <a:rPr lang="en-US" sz="2000" dirty="0" smtClean="0">
                <a:solidFill>
                  <a:schemeClr val="tx1">
                    <a:lumMod val="65000"/>
                    <a:lumOff val="35000"/>
                  </a:schemeClr>
                </a:solidFill>
                <a:latin typeface="Arial Narrow" panose="020B0606020202030204" pitchFamily="34" charset="0"/>
              </a:rPr>
              <a:t>creation and distribution platform</a:t>
            </a:r>
            <a:endParaRPr lang="en-US" sz="2400" dirty="0">
              <a:solidFill>
                <a:schemeClr val="tx1">
                  <a:lumMod val="65000"/>
                  <a:lumOff val="35000"/>
                </a:schemeClr>
              </a:solidFill>
              <a:latin typeface="Arial Narrow" panose="020B0606020202030204" pitchFamily="34" charset="0"/>
            </a:endParaRPr>
          </a:p>
          <a:p>
            <a:pPr marL="0" indent="0">
              <a:buNone/>
            </a:pPr>
            <a:endParaRPr lang="en-US" sz="2600" dirty="0" smtClean="0">
              <a:latin typeface="Arial Narrow" panose="020B0606020202030204" pitchFamily="34" charset="0"/>
            </a:endParaRPr>
          </a:p>
          <a:p>
            <a:pPr marL="0" indent="0">
              <a:buNone/>
            </a:pPr>
            <a:r>
              <a:rPr lang="en-US" sz="1700" dirty="0" smtClean="0">
                <a:solidFill>
                  <a:schemeClr val="tx1">
                    <a:lumMod val="65000"/>
                    <a:lumOff val="35000"/>
                  </a:schemeClr>
                </a:solidFill>
                <a:latin typeface="Arial Narrow" panose="020B0606020202030204" pitchFamily="34" charset="0"/>
              </a:rPr>
              <a:t>Registered Offices: Sydney</a:t>
            </a:r>
          </a:p>
          <a:p>
            <a:pPr marL="0" indent="0">
              <a:buNone/>
            </a:pPr>
            <a:r>
              <a:rPr lang="en-US" sz="1700" dirty="0" smtClean="0">
                <a:solidFill>
                  <a:schemeClr val="tx1">
                    <a:lumMod val="65000"/>
                    <a:lumOff val="35000"/>
                  </a:schemeClr>
                </a:solidFill>
                <a:latin typeface="Arial Narrow" panose="020B0606020202030204" pitchFamily="34" charset="0"/>
              </a:rPr>
              <a:t>Regional Offices: Singapore, Orlando </a:t>
            </a:r>
            <a:endParaRPr lang="en-US" sz="1700" dirty="0">
              <a:solidFill>
                <a:schemeClr val="tx1">
                  <a:lumMod val="65000"/>
                  <a:lumOff val="35000"/>
                </a:schemeClr>
              </a:solidFill>
              <a:latin typeface="Arial Narrow" panose="020B0606020202030204" pitchFamily="34" charset="0"/>
            </a:endParaRPr>
          </a:p>
          <a:p>
            <a:pPr marL="0" indent="0">
              <a:buNone/>
            </a:pPr>
            <a:endParaRPr lang="en-US" sz="2600" dirty="0" smtClean="0">
              <a:latin typeface="Acumin Pro Condensed" panose="020B0506020202020204" pitchFamily="34" charset="0"/>
            </a:endParaRPr>
          </a:p>
          <a:p>
            <a:pPr marL="0" indent="0">
              <a:buNone/>
            </a:pPr>
            <a:endParaRPr lang="en-US" sz="2600" dirty="0">
              <a:latin typeface="Acumin Pro Condensed" panose="020B0506020202020204" pitchFamily="34" charset="0"/>
            </a:endParaRPr>
          </a:p>
          <a:p>
            <a:pPr marL="0" indent="0">
              <a:buNone/>
            </a:pPr>
            <a:endParaRPr lang="en-US" sz="2600" dirty="0" smtClean="0">
              <a:latin typeface="Acumin Pro Condensed" panose="020B0506020202020204" pitchFamily="34" charset="0"/>
            </a:endParaRPr>
          </a:p>
          <a:p>
            <a:pPr marL="0" indent="0">
              <a:buNone/>
            </a:pPr>
            <a:endParaRPr lang="en-US" sz="2600" dirty="0" smtClean="0">
              <a:latin typeface="Acumin Pro Condensed" panose="020B0506020202020204" pitchFamily="34" charset="0"/>
            </a:endParaRPr>
          </a:p>
          <a:p>
            <a:pPr marL="0" indent="0">
              <a:buNone/>
            </a:pPr>
            <a:endParaRPr lang="en-US" sz="2600" dirty="0" smtClean="0">
              <a:solidFill>
                <a:prstClr val="black"/>
              </a:solidFill>
              <a:latin typeface="Acumin Pro Condensed" panose="020B0506020202020204" pitchFamily="34" charset="0"/>
            </a:endParaRPr>
          </a:p>
          <a:p>
            <a:pPr marL="0" indent="0">
              <a:buNone/>
            </a:pPr>
            <a:endParaRPr lang="en-US" sz="2600" dirty="0">
              <a:solidFill>
                <a:prstClr val="black"/>
              </a:solidFill>
              <a:latin typeface="Acumin Pro Condensed" panose="020B0506020202020204" pitchFamily="34" charset="0"/>
            </a:endParaRPr>
          </a:p>
          <a:p>
            <a:endParaRPr lang="en-US" dirty="0">
              <a:latin typeface="Century Gothic" panose="020B0502020202020204" pitchFamily="34" charset="0"/>
            </a:endParaRPr>
          </a:p>
          <a:p>
            <a:endParaRPr lang="en-US" dirty="0" smtClean="0"/>
          </a:p>
          <a:p>
            <a:endParaRPr lang="en-US" dirty="0"/>
          </a:p>
          <a:p>
            <a:endParaRPr lang="en-US" dirty="0" smtClean="0"/>
          </a:p>
          <a:p>
            <a:endParaRPr lang="en-US" dirty="0"/>
          </a:p>
          <a:p>
            <a:endParaRPr lang="en-US" dirty="0"/>
          </a:p>
          <a:p>
            <a:endParaRPr lang="en-US" dirty="0" smtClean="0"/>
          </a:p>
          <a:p>
            <a:endParaRPr lang="en-US" dirty="0"/>
          </a:p>
        </p:txBody>
      </p:sp>
      <p:sp>
        <p:nvSpPr>
          <p:cNvPr id="6" name="Rectangle 5"/>
          <p:cNvSpPr/>
          <p:nvPr/>
        </p:nvSpPr>
        <p:spPr>
          <a:xfrm>
            <a:off x="638753" y="1755894"/>
            <a:ext cx="45719" cy="60923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52" name="Picture 4" descr="http://vignette2.wikia.nocookie.net/21st-century-literacies/images/3/39/YouTube-logo-play-icon.png/revision/latest?cb=20150421062109">
            <a:hlinkClick r:id="rId3"/>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25002" t="26472" r="24678" b="26964"/>
          <a:stretch/>
        </p:blipFill>
        <p:spPr bwMode="auto">
          <a:xfrm>
            <a:off x="4352193" y="5653454"/>
            <a:ext cx="545122" cy="37833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a:hlinkClick r:id="rId3"/>
          </p:cNvPr>
          <p:cNvSpPr/>
          <p:nvPr/>
        </p:nvSpPr>
        <p:spPr>
          <a:xfrm>
            <a:off x="3006969" y="4958862"/>
            <a:ext cx="3253154" cy="18200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9648F39E-9C37-485F-AC97-16BB4BDF9F49}" type="slidenum">
              <a:rPr kumimoji="0" lang="en-US" smtClean="0"/>
              <a:t>3</a:t>
            </a:fld>
            <a:endParaRPr kumimoji="0" lang="en-US" dirty="0"/>
          </a:p>
        </p:txBody>
      </p:sp>
    </p:spTree>
    <p:extLst>
      <p:ext uri="{BB962C8B-B14F-4D97-AF65-F5344CB8AC3E}">
        <p14:creationId xmlns:p14="http://schemas.microsoft.com/office/powerpoint/2010/main" val="79437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8671" y="365126"/>
            <a:ext cx="7686675" cy="1325563"/>
          </a:xfrm>
        </p:spPr>
        <p:txBody>
          <a:bodyPr/>
          <a:lstStyle/>
          <a:p>
            <a:r>
              <a:rPr lang="en-US" b="1" dirty="0" smtClean="0">
                <a:latin typeface="Arial Narrow" panose="020B0606020202030204" pitchFamily="34" charset="0"/>
              </a:rPr>
              <a:t>Who We Are-Industry Leaders</a:t>
            </a:r>
            <a:endParaRPr lang="en-US" b="1" dirty="0">
              <a:latin typeface="Arial Narrow" panose="020B0606020202030204" pitchFamily="34" charset="0"/>
            </a:endParaRPr>
          </a:p>
        </p:txBody>
      </p:sp>
      <p:sp>
        <p:nvSpPr>
          <p:cNvPr id="3" name="Content Placeholder 2"/>
          <p:cNvSpPr>
            <a:spLocks noGrp="1"/>
          </p:cNvSpPr>
          <p:nvPr>
            <p:ph idx="1"/>
          </p:nvPr>
        </p:nvSpPr>
        <p:spPr>
          <a:xfrm>
            <a:off x="943762" y="1689881"/>
            <a:ext cx="4942688" cy="4654869"/>
          </a:xfrm>
        </p:spPr>
        <p:txBody>
          <a:bodyPr>
            <a:normAutofit/>
          </a:bodyPr>
          <a:lstStyle/>
          <a:p>
            <a:r>
              <a:rPr lang="en-US" sz="1800" dirty="0" smtClean="0">
                <a:solidFill>
                  <a:schemeClr val="tx1">
                    <a:lumMod val="85000"/>
                    <a:lumOff val="15000"/>
                  </a:schemeClr>
                </a:solidFill>
                <a:latin typeface="Arial Narrow" panose="020B0606020202030204" pitchFamily="34" charset="0"/>
              </a:rPr>
              <a:t>First </a:t>
            </a:r>
            <a:r>
              <a:rPr lang="en-US" sz="1800" dirty="0">
                <a:solidFill>
                  <a:schemeClr val="tx1">
                    <a:lumMod val="85000"/>
                    <a:lumOff val="15000"/>
                  </a:schemeClr>
                </a:solidFill>
                <a:latin typeface="Arial Narrow" panose="020B0606020202030204" pitchFamily="34" charset="0"/>
              </a:rPr>
              <a:t>to create, produce, write small-cap TV show </a:t>
            </a:r>
            <a:r>
              <a:rPr lang="en-US" sz="1800" dirty="0" smtClean="0">
                <a:solidFill>
                  <a:schemeClr val="tx1">
                    <a:lumMod val="85000"/>
                    <a:lumOff val="15000"/>
                  </a:schemeClr>
                </a:solidFill>
                <a:latin typeface="Arial Narrow" panose="020B0606020202030204" pitchFamily="34" charset="0"/>
              </a:rPr>
              <a:t>and broadcast on major media outlets worldwide </a:t>
            </a:r>
          </a:p>
          <a:p>
            <a:endParaRPr lang="en-US" sz="1800" dirty="0" smtClean="0">
              <a:solidFill>
                <a:schemeClr val="tx1">
                  <a:lumMod val="85000"/>
                  <a:lumOff val="15000"/>
                </a:schemeClr>
              </a:solidFill>
              <a:latin typeface="Arial Narrow" panose="020B0606020202030204" pitchFamily="34" charset="0"/>
            </a:endParaRPr>
          </a:p>
          <a:p>
            <a:r>
              <a:rPr lang="en-US" sz="1800" dirty="0" smtClean="0">
                <a:solidFill>
                  <a:prstClr val="black"/>
                </a:solidFill>
                <a:latin typeface="Arial Narrow" panose="020B0606020202030204" pitchFamily="34" charset="0"/>
              </a:rPr>
              <a:t>First </a:t>
            </a:r>
            <a:r>
              <a:rPr lang="en-US" sz="1800" dirty="0">
                <a:solidFill>
                  <a:prstClr val="black"/>
                </a:solidFill>
                <a:latin typeface="Arial Narrow" panose="020B0606020202030204" pitchFamily="34" charset="0"/>
              </a:rPr>
              <a:t>to integrate </a:t>
            </a:r>
            <a:r>
              <a:rPr lang="en-US" sz="1800" dirty="0" smtClean="0">
                <a:solidFill>
                  <a:prstClr val="black"/>
                </a:solidFill>
                <a:latin typeface="Arial Narrow" panose="020B0606020202030204" pitchFamily="34" charset="0"/>
              </a:rPr>
              <a:t>research written by analysts holding the Chartered Financial Analyst designation </a:t>
            </a:r>
            <a:r>
              <a:rPr lang="en-US" sz="1800" dirty="0">
                <a:solidFill>
                  <a:prstClr val="black"/>
                </a:solidFill>
                <a:latin typeface="Arial Narrow" panose="020B0606020202030204" pitchFamily="34" charset="0"/>
              </a:rPr>
              <a:t>with TV and Digital Media </a:t>
            </a:r>
            <a:r>
              <a:rPr lang="en-US" sz="1800" dirty="0" smtClean="0">
                <a:solidFill>
                  <a:prstClr val="black"/>
                </a:solidFill>
                <a:latin typeface="Arial Narrow" panose="020B0606020202030204" pitchFamily="34" charset="0"/>
              </a:rPr>
              <a:t>distribution platform</a:t>
            </a:r>
          </a:p>
          <a:p>
            <a:endParaRPr lang="en-US" sz="1800" dirty="0">
              <a:solidFill>
                <a:prstClr val="black"/>
              </a:solidFill>
              <a:latin typeface="Arial Narrow" panose="020B0606020202030204" pitchFamily="34" charset="0"/>
            </a:endParaRPr>
          </a:p>
          <a:p>
            <a:r>
              <a:rPr lang="en-US" sz="1800" dirty="0" smtClean="0">
                <a:solidFill>
                  <a:prstClr val="black"/>
                </a:solidFill>
                <a:latin typeface="Arial Narrow" panose="020B0606020202030204" pitchFamily="34" charset="0"/>
              </a:rPr>
              <a:t>First to integrate traditional investor relations with worldwide media and research platform. </a:t>
            </a:r>
            <a:endParaRPr lang="en-US" sz="1800" dirty="0">
              <a:solidFill>
                <a:prstClr val="black"/>
              </a:solidFill>
              <a:latin typeface="Arial Narrow" panose="020B0606020202030204" pitchFamily="34" charset="0"/>
            </a:endParaRPr>
          </a:p>
          <a:p>
            <a:endParaRPr lang="en-US" sz="1700" dirty="0" smtClean="0"/>
          </a:p>
          <a:p>
            <a:endParaRPr lang="en-US" dirty="0"/>
          </a:p>
        </p:txBody>
      </p:sp>
      <p:sp>
        <p:nvSpPr>
          <p:cNvPr id="4" name="TextBox 3"/>
          <p:cNvSpPr txBox="1"/>
          <p:nvPr/>
        </p:nvSpPr>
        <p:spPr>
          <a:xfrm>
            <a:off x="170973" y="268702"/>
            <a:ext cx="184666" cy="369332"/>
          </a:xfrm>
          <a:prstGeom prst="rect">
            <a:avLst/>
          </a:prstGeom>
          <a:noFill/>
        </p:spPr>
        <p:txBody>
          <a:bodyPr wrap="none" rtlCol="0">
            <a:spAutoFit/>
          </a:bodyPr>
          <a:lstStyle/>
          <a:p>
            <a:endParaRPr lang="en-US" dirty="0"/>
          </a:p>
        </p:txBody>
      </p:sp>
      <p:sp>
        <p:nvSpPr>
          <p:cNvPr id="5" name="Slide Number Placeholder 4"/>
          <p:cNvSpPr>
            <a:spLocks noGrp="1"/>
          </p:cNvSpPr>
          <p:nvPr>
            <p:ph type="sldNum" sz="quarter" idx="12"/>
          </p:nvPr>
        </p:nvSpPr>
        <p:spPr/>
        <p:txBody>
          <a:bodyPr/>
          <a:lstStyle/>
          <a:p>
            <a:fld id="{9648F39E-9C37-485F-AC97-16BB4BDF9F49}" type="slidenum">
              <a:rPr kumimoji="0" lang="en-US" smtClean="0"/>
              <a:t>4</a:t>
            </a:fld>
            <a:endParaRPr kumimoji="0" lang="en-US" dirty="0"/>
          </a:p>
        </p:txBody>
      </p:sp>
    </p:spTree>
    <p:extLst>
      <p:ext uri="{BB962C8B-B14F-4D97-AF65-F5344CB8AC3E}">
        <p14:creationId xmlns:p14="http://schemas.microsoft.com/office/powerpoint/2010/main" val="28822074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047" y="379415"/>
            <a:ext cx="7886700" cy="1325563"/>
          </a:xfrm>
        </p:spPr>
        <p:txBody>
          <a:bodyPr/>
          <a:lstStyle/>
          <a:p>
            <a:r>
              <a:rPr lang="en-US" b="1" dirty="0" smtClean="0">
                <a:latin typeface="Arial Narrow" panose="020B0606020202030204" pitchFamily="34" charset="0"/>
              </a:rPr>
              <a:t>Australian Client References</a:t>
            </a:r>
            <a:endParaRPr lang="en-US" b="1" dirty="0">
              <a:latin typeface="Arial Narrow" panose="020B0606020202030204" pitchFamily="34" charset="0"/>
            </a:endParaRPr>
          </a:p>
        </p:txBody>
      </p:sp>
      <p:sp>
        <p:nvSpPr>
          <p:cNvPr id="7" name="TextBox 27"/>
          <p:cNvSpPr txBox="1"/>
          <p:nvPr/>
        </p:nvSpPr>
        <p:spPr>
          <a:xfrm>
            <a:off x="741810" y="480893"/>
            <a:ext cx="326227" cy="1692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500" dirty="0" smtClean="0">
                <a:solidFill>
                  <a:schemeClr val="tx1">
                    <a:lumMod val="65000"/>
                    <a:lumOff val="35000"/>
                  </a:schemeClr>
                </a:solidFill>
                <a:latin typeface="Arial" panose="020B0604020202020204" pitchFamily="34" charset="0"/>
                <a:cs typeface="Arial" panose="020B0604020202020204" pitchFamily="34" charset="0"/>
              </a:rPr>
              <a:t>TM</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6" name="Rectangle 5"/>
          <p:cNvSpPr>
            <a:spLocks noChangeArrowheads="1"/>
          </p:cNvSpPr>
          <p:nvPr/>
        </p:nvSpPr>
        <p:spPr bwMode="auto">
          <a:xfrm>
            <a:off x="1094793" y="1609139"/>
            <a:ext cx="6104879" cy="1000274"/>
          </a:xfrm>
          <a:prstGeom prst="rect">
            <a:avLst/>
          </a:prstGeom>
          <a:solidFill>
            <a:srgbClr val="FBFBF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0" fontAlgn="base" hangingPunct="0">
              <a:spcBef>
                <a:spcPct val="0"/>
              </a:spcBef>
              <a:spcAft>
                <a:spcPct val="0"/>
              </a:spcAft>
            </a:pPr>
            <a:r>
              <a:rPr kumimoji="0" lang="en-US" altLang="en-US" sz="1200" b="0" i="1" u="none" strike="noStrike" cap="none" normalizeH="0" baseline="0" dirty="0" smtClean="0">
                <a:ln>
                  <a:noFill/>
                </a:ln>
                <a:solidFill>
                  <a:schemeClr val="tx1">
                    <a:lumMod val="85000"/>
                    <a:lumOff val="15000"/>
                  </a:schemeClr>
                </a:solidFill>
                <a:effectLst/>
                <a:latin typeface="+mj-lt"/>
              </a:rPr>
              <a:t>"</a:t>
            </a:r>
            <a:r>
              <a:rPr lang="en-US" sz="1200" dirty="0"/>
              <a:t>RedChip is by the far the most effective and most sophisticated investor relations firm we have used.  Not only have they made key Investment Banking and institutional introductions, under their IR, research and media platform, our stock appreciated 100% within 90 days</a:t>
            </a:r>
            <a:r>
              <a:rPr lang="en-US" sz="1200" dirty="0" smtClean="0"/>
              <a:t>.</a:t>
            </a:r>
            <a:r>
              <a:rPr kumimoji="0" lang="en-US" altLang="en-US" sz="1200" b="0" i="1" u="none" strike="noStrike" cap="none" normalizeH="0" baseline="0" dirty="0" smtClean="0">
                <a:ln>
                  <a:noFill/>
                </a:ln>
                <a:solidFill>
                  <a:schemeClr val="tx1">
                    <a:lumMod val="85000"/>
                    <a:lumOff val="15000"/>
                  </a:schemeClr>
                </a:solidFill>
                <a:effectLst/>
                <a:latin typeface="+mj-lt"/>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smtClean="0">
              <a:ln>
                <a:noFill/>
              </a:ln>
              <a:solidFill>
                <a:schemeClr val="tx1"/>
              </a:solidFill>
              <a:effectLst/>
            </a:endParaRPr>
          </a:p>
          <a:p>
            <a:pPr lvl="0" eaLnBrk="0" fontAlgn="base" hangingPunct="0">
              <a:spcBef>
                <a:spcPct val="0"/>
              </a:spcBef>
              <a:spcAft>
                <a:spcPct val="0"/>
              </a:spcAft>
            </a:pPr>
            <a:r>
              <a:rPr lang="en-US" altLang="en-US" sz="1400" dirty="0">
                <a:latin typeface="Arial" panose="020B0604020202020204" pitchFamily="34" charset="0"/>
              </a:rPr>
              <a:t>Peter </a:t>
            </a:r>
            <a:r>
              <a:rPr lang="en-US" altLang="en-US" sz="1400" dirty="0" smtClean="0">
                <a:latin typeface="Arial" panose="020B0604020202020204" pitchFamily="34" charset="0"/>
              </a:rPr>
              <a:t>Anastasiou,</a:t>
            </a:r>
            <a:r>
              <a:rPr kumimoji="0" lang="en-US" altLang="en-US" sz="1400" b="0" i="0" u="none" strike="noStrike" cap="none" normalizeH="0" baseline="0" dirty="0" smtClean="0">
                <a:ln>
                  <a:noFill/>
                </a:ln>
                <a:solidFill>
                  <a:schemeClr val="tx1"/>
                </a:solidFill>
                <a:effectLst/>
                <a:latin typeface="Arial" panose="020B0604020202020204" pitchFamily="34" charset="0"/>
              </a:rPr>
              <a:t> Chairman of</a:t>
            </a:r>
            <a:r>
              <a:rPr lang="en-US" altLang="en-US" sz="1400" dirty="0" smtClean="0">
                <a:latin typeface="Arial" panose="020B0604020202020204" pitchFamily="34" charset="0"/>
              </a:rPr>
              <a:t> Immuron Limited  ASX: IMC</a:t>
            </a:r>
            <a:endParaRPr kumimoji="0" lang="en-US" altLang="en-US" sz="1400" b="0" i="0" u="none" strike="noStrike" cap="none" normalizeH="0" baseline="0" dirty="0" smtClean="0">
              <a:ln>
                <a:noFill/>
              </a:ln>
              <a:solidFill>
                <a:schemeClr val="tx1"/>
              </a:solidFill>
              <a:effectLst/>
              <a:latin typeface="Arial" panose="020B0604020202020204" pitchFamily="34" charset="0"/>
            </a:endParaRPr>
          </a:p>
        </p:txBody>
      </p:sp>
      <p:sp>
        <p:nvSpPr>
          <p:cNvPr id="8" name="Rectangle 7"/>
          <p:cNvSpPr/>
          <p:nvPr/>
        </p:nvSpPr>
        <p:spPr>
          <a:xfrm>
            <a:off x="921622" y="1663811"/>
            <a:ext cx="59160" cy="871691"/>
          </a:xfrm>
          <a:prstGeom prst="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000" b="1" dirty="0" smtClean="0">
              <a:solidFill>
                <a:srgbClr val="000000"/>
              </a:solidFill>
              <a:effectLst/>
              <a:ea typeface="Calibri" panose="020F0502020204030204" pitchFamily="34" charset="0"/>
              <a:cs typeface="Georgia" panose="02040502050405020303" pitchFamily="18" charset="0"/>
            </a:endParaRPr>
          </a:p>
        </p:txBody>
      </p:sp>
      <p:sp>
        <p:nvSpPr>
          <p:cNvPr id="9" name="Rectangle 8"/>
          <p:cNvSpPr>
            <a:spLocks noChangeArrowheads="1"/>
          </p:cNvSpPr>
          <p:nvPr/>
        </p:nvSpPr>
        <p:spPr bwMode="auto">
          <a:xfrm>
            <a:off x="1081376" y="3177589"/>
            <a:ext cx="6104879" cy="1184940"/>
          </a:xfrm>
          <a:prstGeom prst="rect">
            <a:avLst/>
          </a:prstGeom>
          <a:solidFill>
            <a:srgbClr val="FBFBF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0" fontAlgn="base" hangingPunct="0">
              <a:spcBef>
                <a:spcPct val="0"/>
              </a:spcBef>
              <a:spcAft>
                <a:spcPct val="0"/>
              </a:spcAft>
            </a:pPr>
            <a:r>
              <a:rPr kumimoji="0" lang="en-US" altLang="en-US" sz="1200" b="0" i="1" u="none" strike="noStrike" cap="none" normalizeH="0" baseline="0" dirty="0" smtClean="0">
                <a:ln>
                  <a:noFill/>
                </a:ln>
                <a:solidFill>
                  <a:schemeClr val="tx1">
                    <a:lumMod val="85000"/>
                    <a:lumOff val="15000"/>
                  </a:schemeClr>
                </a:solidFill>
                <a:effectLst/>
                <a:latin typeface="+mj-lt"/>
              </a:rPr>
              <a:t>"</a:t>
            </a:r>
            <a:r>
              <a:rPr lang="en-US" sz="1200" dirty="0"/>
              <a:t>We signed RedChip based on their strong references and their long list of banking and institutional contacts in the U.S., but also because we wanted to increase our awareness among Australian and New Zealand investors.  I recommend them for any Australian company that needs exposure to investors both in Asia, Australia and the </a:t>
            </a:r>
            <a:r>
              <a:rPr lang="en-US" sz="1200" dirty="0" smtClean="0"/>
              <a:t>U.S</a:t>
            </a:r>
            <a:r>
              <a:rPr kumimoji="0" lang="en-US" altLang="en-US" sz="1200" b="0" i="1" u="none" strike="noStrike" cap="none" normalizeH="0" baseline="0" dirty="0" smtClean="0">
                <a:ln>
                  <a:noFill/>
                </a:ln>
                <a:solidFill>
                  <a:schemeClr val="tx1">
                    <a:lumMod val="85000"/>
                    <a:lumOff val="15000"/>
                  </a:schemeClr>
                </a:solidFill>
                <a:effectLst/>
                <a:latin typeface="+mj-lt"/>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smtClean="0">
              <a:ln>
                <a:noFill/>
              </a:ln>
              <a:solidFill>
                <a:schemeClr val="tx1"/>
              </a:solidFill>
              <a:effectLst/>
            </a:endParaRPr>
          </a:p>
          <a:p>
            <a:pPr lvl="0" eaLnBrk="0" fontAlgn="base" hangingPunct="0">
              <a:spcBef>
                <a:spcPct val="0"/>
              </a:spcBef>
              <a:spcAft>
                <a:spcPct val="0"/>
              </a:spcAft>
            </a:pPr>
            <a:r>
              <a:rPr lang="en-US" altLang="en-US" sz="1400" dirty="0">
                <a:latin typeface="Arial" panose="020B0604020202020204" pitchFamily="34" charset="0"/>
              </a:rPr>
              <a:t>Roger </a:t>
            </a:r>
            <a:r>
              <a:rPr lang="en-US" altLang="en-US" sz="1400" dirty="0" smtClean="0">
                <a:latin typeface="Arial" panose="020B0604020202020204" pitchFamily="34" charset="0"/>
              </a:rPr>
              <a:t>Aston, CEO of PharmAust Limited  ASX: PAA</a:t>
            </a:r>
            <a:endParaRPr kumimoji="0" lang="en-US" altLang="en-US" sz="1400" b="0" i="0" u="none" strike="noStrike" cap="none" normalizeH="0" baseline="0" dirty="0" smtClean="0">
              <a:ln>
                <a:noFill/>
              </a:ln>
              <a:solidFill>
                <a:schemeClr val="tx1"/>
              </a:solidFill>
              <a:effectLst/>
              <a:latin typeface="Arial" panose="020B0604020202020204" pitchFamily="34" charset="0"/>
            </a:endParaRPr>
          </a:p>
        </p:txBody>
      </p:sp>
      <p:sp>
        <p:nvSpPr>
          <p:cNvPr id="10" name="Rectangle 9"/>
          <p:cNvSpPr/>
          <p:nvPr/>
        </p:nvSpPr>
        <p:spPr>
          <a:xfrm>
            <a:off x="921622" y="3177589"/>
            <a:ext cx="59160" cy="871691"/>
          </a:xfrm>
          <a:prstGeom prst="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000" b="1" dirty="0" smtClean="0">
              <a:solidFill>
                <a:srgbClr val="000000"/>
              </a:solidFill>
              <a:effectLst/>
              <a:ea typeface="Calibri" panose="020F0502020204030204" pitchFamily="34" charset="0"/>
              <a:cs typeface="Georgia" panose="02040502050405020303" pitchFamily="18" charset="0"/>
            </a:endParaRPr>
          </a:p>
        </p:txBody>
      </p:sp>
      <p:sp>
        <p:nvSpPr>
          <p:cNvPr id="11" name="Rectangle 10"/>
          <p:cNvSpPr>
            <a:spLocks noChangeArrowheads="1"/>
          </p:cNvSpPr>
          <p:nvPr/>
        </p:nvSpPr>
        <p:spPr bwMode="auto">
          <a:xfrm>
            <a:off x="1081376" y="5021754"/>
            <a:ext cx="6104879" cy="1000274"/>
          </a:xfrm>
          <a:prstGeom prst="rect">
            <a:avLst/>
          </a:prstGeom>
          <a:solidFill>
            <a:srgbClr val="FBFBF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eaLnBrk="0" fontAlgn="base" hangingPunct="0">
              <a:spcBef>
                <a:spcPct val="0"/>
              </a:spcBef>
              <a:spcAft>
                <a:spcPct val="0"/>
              </a:spcAft>
            </a:pPr>
            <a:r>
              <a:rPr kumimoji="0" lang="en-US" altLang="en-US" sz="1200" b="0" i="1" u="none" strike="noStrike" cap="none" normalizeH="0" baseline="0" dirty="0" smtClean="0">
                <a:ln>
                  <a:noFill/>
                </a:ln>
                <a:solidFill>
                  <a:schemeClr val="tx1">
                    <a:lumMod val="85000"/>
                    <a:lumOff val="15000"/>
                  </a:schemeClr>
                </a:solidFill>
                <a:effectLst/>
                <a:latin typeface="+mj-lt"/>
              </a:rPr>
              <a:t>"</a:t>
            </a:r>
            <a:r>
              <a:rPr lang="en-US" sz="1200" dirty="0"/>
              <a:t>RedChip came highly recommended and our experience has been positive across all fronts.  Their platform is exactly what we needed to increase liquidity and give us exposure to U.S. investors</a:t>
            </a:r>
            <a:r>
              <a:rPr lang="en-US" sz="1200" dirty="0" smtClean="0"/>
              <a:t>.</a:t>
            </a:r>
            <a:r>
              <a:rPr kumimoji="0" lang="en-US" altLang="en-US" sz="1200" b="0" i="1" u="none" strike="noStrike" cap="none" normalizeH="0" baseline="0" dirty="0" smtClean="0">
                <a:ln>
                  <a:noFill/>
                </a:ln>
                <a:solidFill>
                  <a:schemeClr val="tx1">
                    <a:lumMod val="85000"/>
                    <a:lumOff val="15000"/>
                  </a:schemeClr>
                </a:solidFill>
                <a:effectLst/>
                <a:latin typeface="+mj-lt"/>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smtClean="0">
              <a:ln>
                <a:noFill/>
              </a:ln>
              <a:solidFill>
                <a:schemeClr val="tx1"/>
              </a:solidFill>
              <a:effectLst/>
            </a:endParaRPr>
          </a:p>
          <a:p>
            <a:pPr lvl="0" eaLnBrk="0" fontAlgn="base" hangingPunct="0">
              <a:spcBef>
                <a:spcPct val="0"/>
              </a:spcBef>
              <a:spcAft>
                <a:spcPct val="0"/>
              </a:spcAft>
            </a:pPr>
            <a:r>
              <a:rPr lang="en-US" altLang="en-US" sz="1400" dirty="0" smtClean="0">
                <a:latin typeface="Arial" panose="020B0604020202020204" pitchFamily="34" charset="0"/>
              </a:rPr>
              <a:t>Paul Hopper, </a:t>
            </a:r>
            <a:r>
              <a:rPr lang="en-US" altLang="en-US" sz="1400" dirty="0">
                <a:latin typeface="Arial" panose="020B0604020202020204" pitchFamily="34" charset="0"/>
              </a:rPr>
              <a:t>Executive Chairman of </a:t>
            </a:r>
            <a:r>
              <a:rPr lang="en-US" altLang="en-US" sz="1400" dirty="0" err="1">
                <a:latin typeface="Arial" panose="020B0604020202020204" pitchFamily="34" charset="0"/>
              </a:rPr>
              <a:t>Imugene</a:t>
            </a:r>
            <a:r>
              <a:rPr lang="en-US" altLang="en-US" sz="1400" dirty="0">
                <a:latin typeface="Arial" panose="020B0604020202020204" pitchFamily="34" charset="0"/>
              </a:rPr>
              <a:t> Limited: ASX</a:t>
            </a:r>
            <a:r>
              <a:rPr lang="en-US" altLang="en-US" sz="1400" dirty="0" smtClean="0">
                <a:latin typeface="Arial" panose="020B0604020202020204" pitchFamily="34" charset="0"/>
              </a:rPr>
              <a:t>: IMU </a:t>
            </a:r>
            <a:endParaRPr kumimoji="0" lang="en-US" altLang="en-US" sz="1400" b="0" i="0" u="none" strike="noStrike" cap="none" normalizeH="0" baseline="0" dirty="0" smtClean="0">
              <a:ln>
                <a:noFill/>
              </a:ln>
              <a:solidFill>
                <a:schemeClr val="tx1"/>
              </a:solidFill>
              <a:effectLst/>
              <a:latin typeface="Arial" panose="020B0604020202020204" pitchFamily="34" charset="0"/>
            </a:endParaRPr>
          </a:p>
        </p:txBody>
      </p:sp>
      <p:sp>
        <p:nvSpPr>
          <p:cNvPr id="12" name="Rectangle 11"/>
          <p:cNvSpPr/>
          <p:nvPr/>
        </p:nvSpPr>
        <p:spPr>
          <a:xfrm>
            <a:off x="921622" y="4929421"/>
            <a:ext cx="59160" cy="871691"/>
          </a:xfrm>
          <a:prstGeom prst="rect">
            <a:avLst/>
          </a:prstGeom>
          <a:solidFill>
            <a:srgbClr val="C000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000" b="1" dirty="0" smtClean="0">
              <a:solidFill>
                <a:srgbClr val="000000"/>
              </a:solidFill>
              <a:effectLst/>
              <a:ea typeface="Calibri" panose="020F0502020204030204" pitchFamily="34" charset="0"/>
              <a:cs typeface="Georgia" panose="02040502050405020303" pitchFamily="18" charset="0"/>
            </a:endParaRPr>
          </a:p>
        </p:txBody>
      </p:sp>
      <p:sp>
        <p:nvSpPr>
          <p:cNvPr id="3" name="Slide Number Placeholder 2"/>
          <p:cNvSpPr>
            <a:spLocks noGrp="1"/>
          </p:cNvSpPr>
          <p:nvPr>
            <p:ph type="sldNum" sz="quarter" idx="12"/>
          </p:nvPr>
        </p:nvSpPr>
        <p:spPr/>
        <p:txBody>
          <a:bodyPr/>
          <a:lstStyle/>
          <a:p>
            <a:fld id="{9648F39E-9C37-485F-AC97-16BB4BDF9F49}" type="slidenum">
              <a:rPr kumimoji="0" lang="en-US" smtClean="0"/>
              <a:t>5</a:t>
            </a:fld>
            <a:endParaRPr kumimoji="0" lang="en-US" dirty="0"/>
          </a:p>
        </p:txBody>
      </p:sp>
    </p:spTree>
    <p:extLst>
      <p:ext uri="{BB962C8B-B14F-4D97-AF65-F5344CB8AC3E}">
        <p14:creationId xmlns:p14="http://schemas.microsoft.com/office/powerpoint/2010/main" val="2757318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047" y="379415"/>
            <a:ext cx="7886700" cy="1325563"/>
          </a:xfrm>
        </p:spPr>
        <p:txBody>
          <a:bodyPr/>
          <a:lstStyle/>
          <a:p>
            <a:r>
              <a:rPr lang="en-US" b="1" dirty="0">
                <a:latin typeface="Arial Narrow" panose="020B0606020202030204" pitchFamily="34" charset="0"/>
              </a:rPr>
              <a:t>Case Studies ASX Exchange</a:t>
            </a:r>
          </a:p>
        </p:txBody>
      </p:sp>
      <p:sp>
        <p:nvSpPr>
          <p:cNvPr id="7" name="TextBox 27"/>
          <p:cNvSpPr txBox="1"/>
          <p:nvPr/>
        </p:nvSpPr>
        <p:spPr>
          <a:xfrm>
            <a:off x="741810" y="480893"/>
            <a:ext cx="326227" cy="1692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500" dirty="0" smtClean="0">
                <a:solidFill>
                  <a:schemeClr val="tx1">
                    <a:lumMod val="65000"/>
                    <a:lumOff val="35000"/>
                  </a:schemeClr>
                </a:solidFill>
                <a:latin typeface="Arial" panose="020B0604020202020204" pitchFamily="34" charset="0"/>
                <a:cs typeface="Arial" panose="020B0604020202020204" pitchFamily="34" charset="0"/>
              </a:rPr>
              <a:t>TM</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843495" y="1711572"/>
            <a:ext cx="1474177" cy="663380"/>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009081" y="1691860"/>
            <a:ext cx="1548451" cy="696803"/>
          </a:xfrm>
          <a:prstGeom prst="rect">
            <a:avLst/>
          </a:prstGeom>
        </p:spPr>
      </p:pic>
      <p:pic>
        <p:nvPicPr>
          <p:cNvPr id="16" name="Picture 1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267819" y="5690563"/>
            <a:ext cx="247650" cy="247650"/>
          </a:xfrm>
          <a:prstGeom prst="rect">
            <a:avLst/>
          </a:prstGeom>
        </p:spPr>
      </p:pic>
      <p:sp>
        <p:nvSpPr>
          <p:cNvPr id="17" name="TextBox 16"/>
          <p:cNvSpPr txBox="1"/>
          <p:nvPr/>
        </p:nvSpPr>
        <p:spPr>
          <a:xfrm>
            <a:off x="4515470" y="5677416"/>
            <a:ext cx="863112" cy="276999"/>
          </a:xfrm>
          <a:prstGeom prst="rect">
            <a:avLst/>
          </a:prstGeom>
          <a:noFill/>
        </p:spPr>
        <p:txBody>
          <a:bodyPr wrap="square" rtlCol="0">
            <a:spAutoFit/>
          </a:bodyPr>
          <a:lstStyle/>
          <a:p>
            <a:r>
              <a:rPr lang="en-US" sz="1200" b="1" i="1" dirty="0" smtClean="0"/>
              <a:t>Start Date</a:t>
            </a:r>
            <a:endParaRPr lang="en-US" sz="1200" b="1" i="1" dirty="0"/>
          </a:p>
        </p:txBody>
      </p:sp>
      <p:pic>
        <p:nvPicPr>
          <p:cNvPr id="6" name="Picture 5"/>
          <p:cNvPicPr>
            <a:picLocks noChangeAspect="1"/>
          </p:cNvPicPr>
          <p:nvPr/>
        </p:nvPicPr>
        <p:blipFill rotWithShape="1">
          <a:blip r:embed="rId5" cstate="email">
            <a:extLst>
              <a:ext uri="{28A0092B-C50C-407E-A947-70E740481C1C}">
                <a14:useLocalDpi xmlns:a14="http://schemas.microsoft.com/office/drawing/2010/main" val="0"/>
              </a:ext>
            </a:extLst>
          </a:blip>
          <a:srcRect t="45420" b="9871"/>
          <a:stretch/>
        </p:blipFill>
        <p:spPr>
          <a:xfrm>
            <a:off x="1068037" y="2772091"/>
            <a:ext cx="3030985" cy="2409092"/>
          </a:xfrm>
          <a:prstGeom prst="rect">
            <a:avLst/>
          </a:prstGeom>
          <a:ln w="3175">
            <a:solidFill>
              <a:schemeClr val="bg1">
                <a:lumMod val="75000"/>
              </a:schemeClr>
            </a:solidFill>
          </a:ln>
        </p:spPr>
      </p:pic>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068037" y="3737779"/>
            <a:ext cx="247650" cy="247650"/>
          </a:xfrm>
          <a:prstGeom prst="rect">
            <a:avLst/>
          </a:prstGeom>
        </p:spPr>
      </p:pic>
      <p:pic>
        <p:nvPicPr>
          <p:cNvPr id="8" name="Picture 7"/>
          <p:cNvPicPr>
            <a:picLocks noChangeAspect="1"/>
          </p:cNvPicPr>
          <p:nvPr/>
        </p:nvPicPr>
        <p:blipFill rotWithShape="1">
          <a:blip r:embed="rId6" cstate="email">
            <a:extLst>
              <a:ext uri="{28A0092B-C50C-407E-A947-70E740481C1C}">
                <a14:useLocalDpi xmlns:a14="http://schemas.microsoft.com/office/drawing/2010/main" val="0"/>
              </a:ext>
            </a:extLst>
          </a:blip>
          <a:srcRect t="44433" b="10127"/>
          <a:stretch/>
        </p:blipFill>
        <p:spPr>
          <a:xfrm>
            <a:off x="5378582" y="2726792"/>
            <a:ext cx="3114475" cy="2515935"/>
          </a:xfrm>
          <a:prstGeom prst="rect">
            <a:avLst/>
          </a:prstGeom>
          <a:ln>
            <a:solidFill>
              <a:schemeClr val="bg1">
                <a:lumMod val="75000"/>
              </a:schemeClr>
            </a:solidFill>
          </a:ln>
        </p:spPr>
      </p:pic>
      <p:pic>
        <p:nvPicPr>
          <p:cNvPr id="15" name="Picture 1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396526" y="3779012"/>
            <a:ext cx="247650" cy="247650"/>
          </a:xfrm>
          <a:prstGeom prst="rect">
            <a:avLst/>
          </a:prstGeom>
        </p:spPr>
      </p:pic>
      <p:sp>
        <p:nvSpPr>
          <p:cNvPr id="9" name="TextBox 8"/>
          <p:cNvSpPr txBox="1"/>
          <p:nvPr/>
        </p:nvSpPr>
        <p:spPr>
          <a:xfrm>
            <a:off x="1843495" y="2277208"/>
            <a:ext cx="1474177" cy="338554"/>
          </a:xfrm>
          <a:prstGeom prst="rect">
            <a:avLst/>
          </a:prstGeom>
          <a:noFill/>
        </p:spPr>
        <p:txBody>
          <a:bodyPr wrap="square" rtlCol="0">
            <a:spAutoFit/>
          </a:bodyPr>
          <a:lstStyle/>
          <a:p>
            <a:pPr algn="ctr"/>
            <a:r>
              <a:rPr lang="en-US" sz="1600" b="1" dirty="0" smtClean="0">
                <a:solidFill>
                  <a:schemeClr val="tx1">
                    <a:lumMod val="75000"/>
                    <a:lumOff val="25000"/>
                  </a:schemeClr>
                </a:solidFill>
              </a:rPr>
              <a:t>PAA.AX</a:t>
            </a:r>
            <a:endParaRPr lang="en-US" sz="1600" b="1" dirty="0">
              <a:solidFill>
                <a:schemeClr val="tx1">
                  <a:lumMod val="75000"/>
                  <a:lumOff val="25000"/>
                </a:schemeClr>
              </a:solidFill>
            </a:endParaRPr>
          </a:p>
        </p:txBody>
      </p:sp>
      <p:sp>
        <p:nvSpPr>
          <p:cNvPr id="24" name="TextBox 23"/>
          <p:cNvSpPr txBox="1"/>
          <p:nvPr/>
        </p:nvSpPr>
        <p:spPr>
          <a:xfrm>
            <a:off x="6083355" y="2260331"/>
            <a:ext cx="1474177" cy="338554"/>
          </a:xfrm>
          <a:prstGeom prst="rect">
            <a:avLst/>
          </a:prstGeom>
          <a:noFill/>
        </p:spPr>
        <p:txBody>
          <a:bodyPr wrap="square" rtlCol="0">
            <a:spAutoFit/>
          </a:bodyPr>
          <a:lstStyle/>
          <a:p>
            <a:pPr algn="ctr"/>
            <a:r>
              <a:rPr lang="en-US" sz="1600" b="1" dirty="0" smtClean="0">
                <a:solidFill>
                  <a:schemeClr val="tx1">
                    <a:lumMod val="75000"/>
                    <a:lumOff val="25000"/>
                  </a:schemeClr>
                </a:solidFill>
              </a:rPr>
              <a:t>IMU.AX</a:t>
            </a:r>
            <a:endParaRPr lang="en-US" sz="1600" b="1" dirty="0">
              <a:solidFill>
                <a:schemeClr val="tx1">
                  <a:lumMod val="75000"/>
                  <a:lumOff val="25000"/>
                </a:schemeClr>
              </a:solidFill>
            </a:endParaRPr>
          </a:p>
        </p:txBody>
      </p:sp>
      <p:sp>
        <p:nvSpPr>
          <p:cNvPr id="10" name="Slide Number Placeholder 9"/>
          <p:cNvSpPr>
            <a:spLocks noGrp="1"/>
          </p:cNvSpPr>
          <p:nvPr>
            <p:ph type="sldNum" sz="quarter" idx="12"/>
          </p:nvPr>
        </p:nvSpPr>
        <p:spPr/>
        <p:txBody>
          <a:bodyPr/>
          <a:lstStyle/>
          <a:p>
            <a:fld id="{9648F39E-9C37-485F-AC97-16BB4BDF9F49}" type="slidenum">
              <a:rPr kumimoji="0" lang="en-US" smtClean="0"/>
              <a:t>6</a:t>
            </a:fld>
            <a:endParaRPr kumimoji="0" lang="en-US" dirty="0"/>
          </a:p>
        </p:txBody>
      </p:sp>
    </p:spTree>
    <p:extLst>
      <p:ext uri="{BB962C8B-B14F-4D97-AF65-F5344CB8AC3E}">
        <p14:creationId xmlns:p14="http://schemas.microsoft.com/office/powerpoint/2010/main" val="3534025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047" y="379415"/>
            <a:ext cx="7886700" cy="1325563"/>
          </a:xfrm>
        </p:spPr>
        <p:txBody>
          <a:bodyPr/>
          <a:lstStyle/>
          <a:p>
            <a:r>
              <a:rPr lang="en-US" b="1" dirty="0">
                <a:latin typeface="Arial Narrow" panose="020B0606020202030204" pitchFamily="34" charset="0"/>
              </a:rPr>
              <a:t>Case Studies ASX Exchange</a:t>
            </a:r>
          </a:p>
        </p:txBody>
      </p:sp>
      <p:sp>
        <p:nvSpPr>
          <p:cNvPr id="7" name="TextBox 27"/>
          <p:cNvSpPr txBox="1"/>
          <p:nvPr/>
        </p:nvSpPr>
        <p:spPr>
          <a:xfrm>
            <a:off x="741810" y="480893"/>
            <a:ext cx="326227" cy="1692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500" dirty="0" smtClean="0">
                <a:solidFill>
                  <a:schemeClr val="tx1">
                    <a:lumMod val="65000"/>
                    <a:lumOff val="35000"/>
                  </a:schemeClr>
                </a:solidFill>
                <a:latin typeface="Arial" panose="020B0604020202020204" pitchFamily="34" charset="0"/>
                <a:cs typeface="Arial" panose="020B0604020202020204" pitchFamily="34" charset="0"/>
              </a:rPr>
              <a:t>TM</a:t>
            </a:r>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587948" y="1768894"/>
            <a:ext cx="1471585" cy="478265"/>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013382" y="1511735"/>
            <a:ext cx="1533149" cy="689917"/>
          </a:xfrm>
          <a:prstGeom prst="rect">
            <a:avLst/>
          </a:prstGeom>
        </p:spPr>
      </p:pic>
      <p:pic>
        <p:nvPicPr>
          <p:cNvPr id="3" name="Picture 2"/>
          <p:cNvPicPr>
            <a:picLocks noChangeAspect="1"/>
          </p:cNvPicPr>
          <p:nvPr/>
        </p:nvPicPr>
        <p:blipFill rotWithShape="1">
          <a:blip r:embed="rId4" cstate="email">
            <a:extLst>
              <a:ext uri="{28A0092B-C50C-407E-A947-70E740481C1C}">
                <a14:useLocalDpi xmlns:a14="http://schemas.microsoft.com/office/drawing/2010/main" val="0"/>
              </a:ext>
            </a:extLst>
          </a:blip>
          <a:srcRect t="45689" b="9871"/>
          <a:stretch/>
        </p:blipFill>
        <p:spPr>
          <a:xfrm>
            <a:off x="984052" y="2765915"/>
            <a:ext cx="2867998" cy="2265812"/>
          </a:xfrm>
          <a:prstGeom prst="rect">
            <a:avLst/>
          </a:prstGeom>
          <a:ln>
            <a:solidFill>
              <a:schemeClr val="bg1">
                <a:lumMod val="75000"/>
              </a:schemeClr>
            </a:solidFill>
          </a:ln>
        </p:spPr>
      </p:pic>
      <p:pic>
        <p:nvPicPr>
          <p:cNvPr id="12" name="Picture 11"/>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988164" y="3635860"/>
            <a:ext cx="247650" cy="247650"/>
          </a:xfrm>
          <a:prstGeom prst="rect">
            <a:avLst/>
          </a:prstGeom>
        </p:spPr>
      </p:pic>
      <p:pic>
        <p:nvPicPr>
          <p:cNvPr id="4" name="Picture 3"/>
          <p:cNvPicPr>
            <a:picLocks noChangeAspect="1"/>
          </p:cNvPicPr>
          <p:nvPr/>
        </p:nvPicPr>
        <p:blipFill rotWithShape="1">
          <a:blip r:embed="rId6" cstate="email">
            <a:extLst>
              <a:ext uri="{28A0092B-C50C-407E-A947-70E740481C1C}">
                <a14:useLocalDpi xmlns:a14="http://schemas.microsoft.com/office/drawing/2010/main" val="0"/>
              </a:ext>
            </a:extLst>
          </a:blip>
          <a:srcRect t="45999" b="9359"/>
          <a:stretch/>
        </p:blipFill>
        <p:spPr>
          <a:xfrm>
            <a:off x="5402311" y="2845045"/>
            <a:ext cx="2755290" cy="2186681"/>
          </a:xfrm>
          <a:prstGeom prst="rect">
            <a:avLst/>
          </a:prstGeom>
          <a:ln>
            <a:solidFill>
              <a:schemeClr val="bg1">
                <a:lumMod val="75000"/>
              </a:schemeClr>
            </a:solidFill>
          </a:ln>
        </p:spPr>
      </p:pic>
      <p:pic>
        <p:nvPicPr>
          <p:cNvPr id="15" name="Picture 1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571762" y="3655377"/>
            <a:ext cx="247650" cy="247650"/>
          </a:xfrm>
          <a:prstGeom prst="rect">
            <a:avLst/>
          </a:prstGeom>
        </p:spPr>
      </p:pic>
      <p:sp>
        <p:nvSpPr>
          <p:cNvPr id="14" name="TextBox 13"/>
          <p:cNvSpPr txBox="1"/>
          <p:nvPr/>
        </p:nvSpPr>
        <p:spPr>
          <a:xfrm>
            <a:off x="1587948" y="2247159"/>
            <a:ext cx="1474177" cy="338554"/>
          </a:xfrm>
          <a:prstGeom prst="rect">
            <a:avLst/>
          </a:prstGeom>
          <a:noFill/>
        </p:spPr>
        <p:txBody>
          <a:bodyPr wrap="square" rtlCol="0">
            <a:spAutoFit/>
          </a:bodyPr>
          <a:lstStyle/>
          <a:p>
            <a:pPr algn="ctr"/>
            <a:r>
              <a:rPr lang="en-US" sz="1600" b="1" dirty="0" smtClean="0">
                <a:solidFill>
                  <a:schemeClr val="tx1">
                    <a:lumMod val="75000"/>
                    <a:lumOff val="25000"/>
                  </a:schemeClr>
                </a:solidFill>
              </a:rPr>
              <a:t>IMC.AX</a:t>
            </a:r>
            <a:endParaRPr lang="en-US" sz="1600" b="1" dirty="0">
              <a:solidFill>
                <a:schemeClr val="tx1">
                  <a:lumMod val="75000"/>
                  <a:lumOff val="25000"/>
                </a:schemeClr>
              </a:solidFill>
            </a:endParaRPr>
          </a:p>
        </p:txBody>
      </p:sp>
      <p:sp>
        <p:nvSpPr>
          <p:cNvPr id="17" name="TextBox 16"/>
          <p:cNvSpPr txBox="1"/>
          <p:nvPr/>
        </p:nvSpPr>
        <p:spPr>
          <a:xfrm>
            <a:off x="6042869" y="2230450"/>
            <a:ext cx="1474177" cy="338554"/>
          </a:xfrm>
          <a:prstGeom prst="rect">
            <a:avLst/>
          </a:prstGeom>
          <a:noFill/>
        </p:spPr>
        <p:txBody>
          <a:bodyPr wrap="square" rtlCol="0">
            <a:spAutoFit/>
          </a:bodyPr>
          <a:lstStyle/>
          <a:p>
            <a:pPr algn="ctr"/>
            <a:r>
              <a:rPr lang="en-US" sz="1600" b="1" dirty="0" smtClean="0">
                <a:solidFill>
                  <a:schemeClr val="tx1">
                    <a:lumMod val="75000"/>
                    <a:lumOff val="25000"/>
                  </a:schemeClr>
                </a:solidFill>
              </a:rPr>
              <a:t>PTX.AX</a:t>
            </a:r>
            <a:endParaRPr lang="en-US" sz="1600" b="1" dirty="0">
              <a:solidFill>
                <a:schemeClr val="tx1">
                  <a:lumMod val="75000"/>
                  <a:lumOff val="25000"/>
                </a:schemeClr>
              </a:solidFill>
            </a:endParaRPr>
          </a:p>
        </p:txBody>
      </p:sp>
      <p:sp>
        <p:nvSpPr>
          <p:cNvPr id="8" name="Slide Number Placeholder 7"/>
          <p:cNvSpPr>
            <a:spLocks noGrp="1"/>
          </p:cNvSpPr>
          <p:nvPr>
            <p:ph type="sldNum" sz="quarter" idx="12"/>
          </p:nvPr>
        </p:nvSpPr>
        <p:spPr/>
        <p:txBody>
          <a:bodyPr/>
          <a:lstStyle/>
          <a:p>
            <a:fld id="{9648F39E-9C37-485F-AC97-16BB4BDF9F49}" type="slidenum">
              <a:rPr kumimoji="0" lang="en-US" smtClean="0"/>
              <a:t>7</a:t>
            </a:fld>
            <a:endParaRPr kumimoji="0" lang="en-US" dirty="0"/>
          </a:p>
        </p:txBody>
      </p:sp>
      <p:pic>
        <p:nvPicPr>
          <p:cNvPr id="18" name="Picture 17"/>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267819" y="5690563"/>
            <a:ext cx="247650" cy="247650"/>
          </a:xfrm>
          <a:prstGeom prst="rect">
            <a:avLst/>
          </a:prstGeom>
        </p:spPr>
      </p:pic>
      <p:sp>
        <p:nvSpPr>
          <p:cNvPr id="19" name="TextBox 18"/>
          <p:cNvSpPr txBox="1"/>
          <p:nvPr/>
        </p:nvSpPr>
        <p:spPr>
          <a:xfrm>
            <a:off x="4515470" y="5677416"/>
            <a:ext cx="863112" cy="276999"/>
          </a:xfrm>
          <a:prstGeom prst="rect">
            <a:avLst/>
          </a:prstGeom>
          <a:noFill/>
        </p:spPr>
        <p:txBody>
          <a:bodyPr wrap="square" rtlCol="0">
            <a:spAutoFit/>
          </a:bodyPr>
          <a:lstStyle/>
          <a:p>
            <a:r>
              <a:rPr lang="en-US" sz="1200" b="1" i="1" dirty="0" smtClean="0"/>
              <a:t>Start Date</a:t>
            </a:r>
            <a:endParaRPr lang="en-US" sz="1200" b="1" i="1" dirty="0"/>
          </a:p>
        </p:txBody>
      </p:sp>
    </p:spTree>
    <p:extLst>
      <p:ext uri="{BB962C8B-B14F-4D97-AF65-F5344CB8AC3E}">
        <p14:creationId xmlns:p14="http://schemas.microsoft.com/office/powerpoint/2010/main" val="32135310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2396" y="919866"/>
            <a:ext cx="7886700" cy="417389"/>
          </a:xfrm>
        </p:spPr>
        <p:txBody>
          <a:bodyPr>
            <a:noAutofit/>
          </a:bodyPr>
          <a:lstStyle/>
          <a:p>
            <a:r>
              <a:rPr lang="en-US" sz="3200" b="1" dirty="0" smtClean="0">
                <a:latin typeface="Arial Narrow" panose="020B0606020202030204" pitchFamily="34" charset="0"/>
              </a:rPr>
              <a:t>Comprehensive IR and Research Platform </a:t>
            </a:r>
            <a:endParaRPr lang="en-US" sz="3200" b="1" dirty="0">
              <a:latin typeface="Arial Narrow" panose="020B0606020202030204" pitchFamily="34" charset="0"/>
            </a:endParaRPr>
          </a:p>
        </p:txBody>
      </p:sp>
      <p:sp>
        <p:nvSpPr>
          <p:cNvPr id="3" name="Rectangle 2"/>
          <p:cNvSpPr/>
          <p:nvPr/>
        </p:nvSpPr>
        <p:spPr>
          <a:xfrm>
            <a:off x="822735" y="1252377"/>
            <a:ext cx="7415657" cy="2149306"/>
          </a:xfrm>
          <a:prstGeom prst="rect">
            <a:avLst/>
          </a:prstGeom>
        </p:spPr>
        <p:txBody>
          <a:bodyPr wrap="square">
            <a:spAutoFit/>
          </a:bodyPr>
          <a:lstStyle/>
          <a:p>
            <a:endParaRPr lang="en-US" sz="1600" dirty="0" smtClean="0">
              <a:solidFill>
                <a:prstClr val="black"/>
              </a:solidFill>
            </a:endParaRPr>
          </a:p>
          <a:p>
            <a:pPr marL="285750" indent="-285750">
              <a:lnSpc>
                <a:spcPct val="150000"/>
              </a:lnSpc>
              <a:buFont typeface="Arial" panose="020B0604020202020204" pitchFamily="34" charset="0"/>
              <a:buChar char="•"/>
            </a:pPr>
            <a:r>
              <a:rPr lang="en-US" sz="1600" b="1" dirty="0" smtClean="0">
                <a:solidFill>
                  <a:prstClr val="black"/>
                </a:solidFill>
              </a:rPr>
              <a:t>Fact Sheet to include: </a:t>
            </a:r>
            <a:r>
              <a:rPr lang="en-US" sz="1600" dirty="0" smtClean="0">
                <a:solidFill>
                  <a:prstClr val="black"/>
                </a:solidFill>
              </a:rPr>
              <a:t>Overview, Value Proposition and Investment Highlights.</a:t>
            </a:r>
          </a:p>
          <a:p>
            <a:pPr marL="742950" lvl="1" indent="-285750">
              <a:lnSpc>
                <a:spcPct val="150000"/>
              </a:lnSpc>
              <a:spcAft>
                <a:spcPts val="600"/>
              </a:spcAft>
              <a:buFont typeface="Arial" panose="020B0604020202020204" pitchFamily="34" charset="0"/>
              <a:buChar char="•"/>
            </a:pPr>
            <a:r>
              <a:rPr lang="en-US" sz="1600" dirty="0" smtClean="0">
                <a:solidFill>
                  <a:prstClr val="black"/>
                </a:solidFill>
              </a:rPr>
              <a:t>Digital version emailed to 60,000 qualified small-cap investors. </a:t>
            </a:r>
            <a:r>
              <a:rPr lang="en-US" sz="1600" dirty="0" smtClean="0">
                <a:solidFill>
                  <a:prstClr val="black"/>
                </a:solidFill>
                <a:hlinkClick r:id="rId2"/>
              </a:rPr>
              <a:t>Learn More</a:t>
            </a:r>
            <a:endParaRPr lang="en-US" sz="1600" dirty="0" smtClean="0">
              <a:solidFill>
                <a:prstClr val="black"/>
              </a:solidFill>
            </a:endParaRPr>
          </a:p>
          <a:p>
            <a:pPr marL="285750" indent="-285750">
              <a:spcBef>
                <a:spcPts val="600"/>
              </a:spcBef>
              <a:buFont typeface="Arial" panose="020B0604020202020204" pitchFamily="34" charset="0"/>
              <a:buChar char="•"/>
            </a:pPr>
            <a:r>
              <a:rPr lang="en-US" sz="1600" b="1" dirty="0" smtClean="0">
                <a:solidFill>
                  <a:prstClr val="black"/>
                </a:solidFill>
              </a:rPr>
              <a:t>Research Profile </a:t>
            </a:r>
            <a:r>
              <a:rPr lang="en-US" sz="1600" dirty="0" smtClean="0">
                <a:solidFill>
                  <a:prstClr val="black"/>
                </a:solidFill>
              </a:rPr>
              <a:t>with financial model e-mailed to 60,000 qualified small-cap investors. </a:t>
            </a:r>
            <a:r>
              <a:rPr lang="en-US" sz="1600" dirty="0" smtClean="0">
                <a:solidFill>
                  <a:prstClr val="black"/>
                </a:solidFill>
                <a:hlinkClick r:id="rId3"/>
              </a:rPr>
              <a:t>Learn More</a:t>
            </a:r>
            <a:endParaRPr lang="en-US" sz="1600" dirty="0" smtClean="0">
              <a:solidFill>
                <a:prstClr val="black"/>
              </a:solidFill>
            </a:endParaRPr>
          </a:p>
          <a:p>
            <a:pPr marL="285750" indent="-285750">
              <a:lnSpc>
                <a:spcPct val="150000"/>
              </a:lnSpc>
              <a:spcBef>
                <a:spcPts val="600"/>
              </a:spcBef>
              <a:buFont typeface="Arial" panose="020B0604020202020204" pitchFamily="34" charset="0"/>
              <a:buChar char="•"/>
            </a:pPr>
            <a:r>
              <a:rPr lang="en-US" sz="1600" b="1" dirty="0" smtClean="0">
                <a:solidFill>
                  <a:prstClr val="black"/>
                </a:solidFill>
              </a:rPr>
              <a:t>Investor Relations Web-Page </a:t>
            </a:r>
            <a:r>
              <a:rPr lang="en-US" sz="1600" dirty="0" smtClean="0">
                <a:solidFill>
                  <a:prstClr val="black"/>
                </a:solidFill>
              </a:rPr>
              <a:t>with all public data updated automatically.</a:t>
            </a:r>
            <a:endParaRPr lang="en-US" sz="1600" dirty="0">
              <a:solidFill>
                <a:prstClr val="black"/>
              </a:solidFill>
            </a:endParaRPr>
          </a:p>
        </p:txBody>
      </p:sp>
      <p:pic>
        <p:nvPicPr>
          <p:cNvPr id="18" name="Picture 1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160824" y="4510638"/>
            <a:ext cx="1860084" cy="1860084"/>
          </a:xfrm>
          <a:prstGeom prst="rect">
            <a:avLst/>
          </a:prstGeom>
        </p:spPr>
      </p:pic>
      <p:pic>
        <p:nvPicPr>
          <p:cNvPr id="19" name="Picture 18"/>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909126" y="5057458"/>
            <a:ext cx="1701901" cy="1113529"/>
          </a:xfrm>
          <a:prstGeom prst="rect">
            <a:avLst/>
          </a:prstGeom>
        </p:spPr>
      </p:pic>
      <p:pic>
        <p:nvPicPr>
          <p:cNvPr id="20" name="Picture 19"/>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969648" y="4637172"/>
            <a:ext cx="1666221" cy="1666221"/>
          </a:xfrm>
          <a:prstGeom prst="rect">
            <a:avLst/>
          </a:prstGeom>
        </p:spPr>
      </p:pic>
      <p:sp>
        <p:nvSpPr>
          <p:cNvPr id="4" name="Slide Number Placeholder 3"/>
          <p:cNvSpPr>
            <a:spLocks noGrp="1"/>
          </p:cNvSpPr>
          <p:nvPr>
            <p:ph type="sldNum" sz="quarter" idx="12"/>
          </p:nvPr>
        </p:nvSpPr>
        <p:spPr/>
        <p:txBody>
          <a:bodyPr/>
          <a:lstStyle/>
          <a:p>
            <a:fld id="{9648F39E-9C37-485F-AC97-16BB4BDF9F49}" type="slidenum">
              <a:rPr kumimoji="0" lang="en-US" smtClean="0"/>
              <a:t>8</a:t>
            </a:fld>
            <a:endParaRPr kumimoji="0" lang="en-US" dirty="0"/>
          </a:p>
        </p:txBody>
      </p:sp>
    </p:spTree>
    <p:extLst>
      <p:ext uri="{BB962C8B-B14F-4D97-AF65-F5344CB8AC3E}">
        <p14:creationId xmlns:p14="http://schemas.microsoft.com/office/powerpoint/2010/main" val="5693474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626690"/>
            <a:ext cx="7886700" cy="962214"/>
          </a:xfrm>
        </p:spPr>
        <p:txBody>
          <a:bodyPr>
            <a:normAutofit fontScale="90000"/>
          </a:bodyPr>
          <a:lstStyle/>
          <a:p>
            <a:r>
              <a:rPr lang="en-US" b="1" dirty="0" smtClean="0">
                <a:latin typeface="Arial Narrow" panose="020B0606020202030204" pitchFamily="34" charset="0"/>
              </a:rPr>
              <a:t>Comprehensive IR and Research Platform </a:t>
            </a:r>
            <a:r>
              <a:rPr lang="en-US" i="1" dirty="0" smtClean="0">
                <a:latin typeface="Arial Narrow" panose="020B0606020202030204" pitchFamily="34" charset="0"/>
              </a:rPr>
              <a:t>(Cont.)</a:t>
            </a:r>
            <a:endParaRPr lang="en-US" dirty="0">
              <a:latin typeface="Arial Narrow" panose="020B0606020202030204" pitchFamily="34" charset="0"/>
            </a:endParaRPr>
          </a:p>
        </p:txBody>
      </p:sp>
      <p:sp>
        <p:nvSpPr>
          <p:cNvPr id="3" name="Rectangle 2"/>
          <p:cNvSpPr/>
          <p:nvPr/>
        </p:nvSpPr>
        <p:spPr>
          <a:xfrm>
            <a:off x="575310" y="2586425"/>
            <a:ext cx="7993380" cy="369332"/>
          </a:xfrm>
          <a:prstGeom prst="rect">
            <a:avLst/>
          </a:prstGeom>
        </p:spPr>
        <p:txBody>
          <a:bodyPr wrap="square">
            <a:spAutoFit/>
          </a:bodyPr>
          <a:lstStyle/>
          <a:p>
            <a:r>
              <a:rPr lang="en-US" dirty="0" smtClean="0">
                <a:solidFill>
                  <a:prstClr val="black"/>
                </a:solidFill>
              </a:rPr>
              <a:t> </a:t>
            </a:r>
            <a:endParaRPr lang="en-US" dirty="0">
              <a:solidFill>
                <a:prstClr val="black"/>
              </a:solidFill>
            </a:endParaRPr>
          </a:p>
        </p:txBody>
      </p:sp>
      <p:pic>
        <p:nvPicPr>
          <p:cNvPr id="14" name="Picture 1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889737" y="2260367"/>
            <a:ext cx="1959830" cy="1954475"/>
          </a:xfrm>
          <a:prstGeom prst="rect">
            <a:avLst/>
          </a:prstGeom>
        </p:spPr>
      </p:pic>
      <p:sp>
        <p:nvSpPr>
          <p:cNvPr id="25" name="Rectangle 24"/>
          <p:cNvSpPr/>
          <p:nvPr/>
        </p:nvSpPr>
        <p:spPr>
          <a:xfrm>
            <a:off x="452694" y="1592724"/>
            <a:ext cx="6088394" cy="2862322"/>
          </a:xfrm>
          <a:prstGeom prst="rect">
            <a:avLst/>
          </a:prstGeom>
        </p:spPr>
        <p:txBody>
          <a:bodyPr wrap="square">
            <a:spAutoFit/>
          </a:bodyPr>
          <a:lstStyle/>
          <a:p>
            <a:pPr marL="457200" indent="-285750">
              <a:spcAft>
                <a:spcPts val="1200"/>
              </a:spcAft>
              <a:buFont typeface="Arial" panose="020B0604020202020204" pitchFamily="34" charset="0"/>
              <a:buChar char="•"/>
            </a:pPr>
            <a:r>
              <a:rPr lang="en-US" sz="1400" b="1" dirty="0" smtClean="0">
                <a:solidFill>
                  <a:srgbClr val="000000"/>
                </a:solidFill>
              </a:rPr>
              <a:t>Global </a:t>
            </a:r>
            <a:r>
              <a:rPr lang="en-US" sz="1400" b="1" dirty="0">
                <a:solidFill>
                  <a:srgbClr val="000000"/>
                </a:solidFill>
              </a:rPr>
              <a:t>Online CEO Conferences</a:t>
            </a:r>
            <a:r>
              <a:rPr lang="en-US" sz="1400" dirty="0">
                <a:solidFill>
                  <a:srgbClr val="000000"/>
                </a:solidFill>
              </a:rPr>
              <a:t>: 1 per quarter. </a:t>
            </a:r>
            <a:r>
              <a:rPr lang="en-US" sz="1400" b="1" u="sng" dirty="0">
                <a:solidFill>
                  <a:srgbClr val="0070C0"/>
                </a:solidFill>
                <a:hlinkClick r:id="rId3"/>
              </a:rPr>
              <a:t>Learn </a:t>
            </a:r>
            <a:r>
              <a:rPr lang="en-US" sz="1400" b="1" u="sng" dirty="0" smtClean="0">
                <a:solidFill>
                  <a:srgbClr val="0070C0"/>
                </a:solidFill>
                <a:hlinkClick r:id="rId3"/>
              </a:rPr>
              <a:t>More</a:t>
            </a:r>
            <a:endParaRPr lang="en-US" sz="1400" dirty="0">
              <a:solidFill>
                <a:srgbClr val="000000"/>
              </a:solidFill>
            </a:endParaRPr>
          </a:p>
          <a:p>
            <a:pPr marL="457200" indent="-285750">
              <a:spcAft>
                <a:spcPts val="1200"/>
              </a:spcAft>
              <a:buFont typeface="Arial" panose="020B0604020202020204" pitchFamily="34" charset="0"/>
              <a:buChar char="•"/>
            </a:pPr>
            <a:r>
              <a:rPr lang="en-US" sz="1400" b="1" dirty="0" smtClean="0">
                <a:solidFill>
                  <a:srgbClr val="000000"/>
                </a:solidFill>
              </a:rPr>
              <a:t> IR </a:t>
            </a:r>
            <a:r>
              <a:rPr lang="en-US" sz="1400" b="1" dirty="0">
                <a:solidFill>
                  <a:srgbClr val="000000"/>
                </a:solidFill>
              </a:rPr>
              <a:t>Website Build-Out</a:t>
            </a:r>
            <a:r>
              <a:rPr lang="en-US" sz="1400" dirty="0">
                <a:solidFill>
                  <a:srgbClr val="000000"/>
                </a:solidFill>
              </a:rPr>
              <a:t>: Full investor relations webpage on RedChip.com. </a:t>
            </a:r>
            <a:r>
              <a:rPr lang="en-US" sz="1400" b="1" u="sng" dirty="0">
                <a:solidFill>
                  <a:srgbClr val="0070C0"/>
                </a:solidFill>
                <a:hlinkClick r:id="rId4"/>
              </a:rPr>
              <a:t>Learn </a:t>
            </a:r>
            <a:r>
              <a:rPr lang="en-US" sz="1400" b="1" u="sng" dirty="0" smtClean="0">
                <a:solidFill>
                  <a:srgbClr val="0070C0"/>
                </a:solidFill>
                <a:hlinkClick r:id="rId4"/>
              </a:rPr>
              <a:t>More</a:t>
            </a:r>
            <a:endParaRPr lang="en-US" sz="1400" dirty="0">
              <a:solidFill>
                <a:srgbClr val="000000"/>
              </a:solidFill>
            </a:endParaRPr>
          </a:p>
          <a:p>
            <a:pPr marL="457200" indent="-285750">
              <a:spcAft>
                <a:spcPts val="1200"/>
              </a:spcAft>
              <a:buFont typeface="Arial" panose="020B0604020202020204" pitchFamily="34" charset="0"/>
              <a:buChar char="•"/>
            </a:pPr>
            <a:r>
              <a:rPr lang="en-US" sz="1400" b="1" dirty="0" smtClean="0">
                <a:solidFill>
                  <a:srgbClr val="000000"/>
                </a:solidFill>
              </a:rPr>
              <a:t> Email </a:t>
            </a:r>
            <a:r>
              <a:rPr lang="en-US" sz="1400" b="1" dirty="0">
                <a:solidFill>
                  <a:srgbClr val="000000"/>
                </a:solidFill>
              </a:rPr>
              <a:t>Distribution</a:t>
            </a:r>
            <a:r>
              <a:rPr lang="en-US" sz="1400" dirty="0">
                <a:solidFill>
                  <a:srgbClr val="000000"/>
                </a:solidFill>
              </a:rPr>
              <a:t>: Press releases distributed to </a:t>
            </a:r>
            <a:r>
              <a:rPr lang="en-US" sz="1400" dirty="0" smtClean="0">
                <a:solidFill>
                  <a:srgbClr val="000000"/>
                </a:solidFill>
              </a:rPr>
              <a:t>60,000 </a:t>
            </a:r>
            <a:r>
              <a:rPr lang="en-US" sz="1400" dirty="0" err="1" smtClean="0">
                <a:solidFill>
                  <a:srgbClr val="000000"/>
                </a:solidFill>
              </a:rPr>
              <a:t>RedChip</a:t>
            </a:r>
            <a:r>
              <a:rPr lang="en-US" sz="1400" dirty="0" smtClean="0">
                <a:solidFill>
                  <a:srgbClr val="000000"/>
                </a:solidFill>
              </a:rPr>
              <a:t> </a:t>
            </a:r>
            <a:r>
              <a:rPr lang="en-US" sz="1400" dirty="0">
                <a:solidFill>
                  <a:srgbClr val="000000"/>
                </a:solidFill>
              </a:rPr>
              <a:t>investors through </a:t>
            </a:r>
            <a:r>
              <a:rPr lang="en-US" sz="1400" dirty="0" smtClean="0">
                <a:solidFill>
                  <a:srgbClr val="000000"/>
                </a:solidFill>
              </a:rPr>
              <a:t>weekly </a:t>
            </a:r>
            <a:r>
              <a:rPr lang="en-US" sz="1400" dirty="0">
                <a:solidFill>
                  <a:srgbClr val="000000"/>
                </a:solidFill>
              </a:rPr>
              <a:t>newsletter. </a:t>
            </a:r>
          </a:p>
          <a:p>
            <a:pPr marL="457200" indent="-285750">
              <a:spcAft>
                <a:spcPts val="1200"/>
              </a:spcAft>
              <a:buFont typeface="Arial" panose="020B0604020202020204" pitchFamily="34" charset="0"/>
              <a:buChar char="•"/>
            </a:pPr>
            <a:r>
              <a:rPr lang="en-US" sz="1400" b="1" dirty="0" smtClean="0">
                <a:solidFill>
                  <a:srgbClr val="000000"/>
                </a:solidFill>
              </a:rPr>
              <a:t> Weekly </a:t>
            </a:r>
            <a:r>
              <a:rPr lang="en-US" sz="1400" b="1" dirty="0">
                <a:solidFill>
                  <a:srgbClr val="000000"/>
                </a:solidFill>
              </a:rPr>
              <a:t>Newsletter</a:t>
            </a:r>
            <a:r>
              <a:rPr lang="en-US" sz="1400" dirty="0">
                <a:solidFill>
                  <a:srgbClr val="000000"/>
                </a:solidFill>
              </a:rPr>
              <a:t>: </a:t>
            </a:r>
            <a:r>
              <a:rPr lang="en-US" sz="1400" dirty="0" smtClean="0">
                <a:solidFill>
                  <a:srgbClr val="000000"/>
                </a:solidFill>
              </a:rPr>
              <a:t>Featured </a:t>
            </a:r>
            <a:r>
              <a:rPr lang="en-US" sz="1400" dirty="0">
                <a:solidFill>
                  <a:srgbClr val="000000"/>
                </a:solidFill>
              </a:rPr>
              <a:t>Story Emailed to 60,000 </a:t>
            </a:r>
            <a:r>
              <a:rPr lang="en-US" sz="1400" dirty="0" err="1">
                <a:solidFill>
                  <a:srgbClr val="000000"/>
                </a:solidFill>
              </a:rPr>
              <a:t>RedChip</a:t>
            </a:r>
            <a:r>
              <a:rPr lang="en-US" sz="1400" dirty="0">
                <a:solidFill>
                  <a:srgbClr val="000000"/>
                </a:solidFill>
              </a:rPr>
              <a:t> investors. </a:t>
            </a:r>
            <a:r>
              <a:rPr lang="en-US" sz="1400" b="1" u="sng" dirty="0">
                <a:solidFill>
                  <a:srgbClr val="0070C0"/>
                </a:solidFill>
                <a:hlinkClick r:id="rId5"/>
              </a:rPr>
              <a:t>Learn </a:t>
            </a:r>
            <a:r>
              <a:rPr lang="en-US" sz="1400" b="1" u="sng" dirty="0" smtClean="0">
                <a:solidFill>
                  <a:srgbClr val="0070C0"/>
                </a:solidFill>
                <a:hlinkClick r:id="rId5"/>
              </a:rPr>
              <a:t>More</a:t>
            </a:r>
            <a:endParaRPr lang="en-US" sz="1400" dirty="0">
              <a:solidFill>
                <a:srgbClr val="000000"/>
              </a:solidFill>
            </a:endParaRPr>
          </a:p>
          <a:p>
            <a:pPr marL="457200" indent="-285750">
              <a:spcAft>
                <a:spcPts val="1200"/>
              </a:spcAft>
              <a:buFont typeface="Arial" panose="020B0604020202020204" pitchFamily="34" charset="0"/>
              <a:buChar char="•"/>
            </a:pPr>
            <a:r>
              <a:rPr lang="en-US" sz="1400" b="1" dirty="0" smtClean="0">
                <a:solidFill>
                  <a:srgbClr val="000000"/>
                </a:solidFill>
              </a:rPr>
              <a:t> Social </a:t>
            </a:r>
            <a:r>
              <a:rPr lang="en-US" sz="1400" b="1" dirty="0">
                <a:solidFill>
                  <a:srgbClr val="000000"/>
                </a:solidFill>
              </a:rPr>
              <a:t>Media Marketing</a:t>
            </a:r>
            <a:r>
              <a:rPr lang="en-US" sz="1400" dirty="0">
                <a:solidFill>
                  <a:srgbClr val="000000"/>
                </a:solidFill>
              </a:rPr>
              <a:t>: </a:t>
            </a:r>
            <a:r>
              <a:rPr lang="en-US" sz="1400" dirty="0" smtClean="0">
                <a:solidFill>
                  <a:srgbClr val="000000"/>
                </a:solidFill>
              </a:rPr>
              <a:t>News, Blogs, TV </a:t>
            </a:r>
            <a:r>
              <a:rPr lang="en-US" sz="1400" dirty="0">
                <a:solidFill>
                  <a:srgbClr val="000000"/>
                </a:solidFill>
              </a:rPr>
              <a:t>Segments distributed </a:t>
            </a:r>
            <a:r>
              <a:rPr lang="en-US" sz="1400" dirty="0" smtClean="0">
                <a:solidFill>
                  <a:srgbClr val="000000"/>
                </a:solidFill>
              </a:rPr>
              <a:t>via Twitter, LinkedIn, Facebook, YouTube and dozens of financial site, including </a:t>
            </a:r>
            <a:r>
              <a:rPr lang="en-US" sz="1400" dirty="0" err="1" smtClean="0">
                <a:solidFill>
                  <a:srgbClr val="000000"/>
                </a:solidFill>
              </a:rPr>
              <a:t>MSNMoney</a:t>
            </a:r>
            <a:r>
              <a:rPr lang="en-US" sz="1400" dirty="0" smtClean="0">
                <a:solidFill>
                  <a:srgbClr val="000000"/>
                </a:solidFill>
              </a:rPr>
              <a:t>, </a:t>
            </a:r>
            <a:r>
              <a:rPr lang="en-US" sz="1400" dirty="0" err="1" smtClean="0">
                <a:solidFill>
                  <a:srgbClr val="000000"/>
                </a:solidFill>
              </a:rPr>
              <a:t>CNNMoney</a:t>
            </a:r>
            <a:r>
              <a:rPr lang="en-US" sz="1400" dirty="0" smtClean="0">
                <a:solidFill>
                  <a:srgbClr val="000000"/>
                </a:solidFill>
              </a:rPr>
              <a:t> and more.</a:t>
            </a:r>
            <a:endParaRPr lang="en-US" sz="1400" dirty="0">
              <a:solidFill>
                <a:srgbClr val="000000"/>
              </a:solidFill>
            </a:endParaRPr>
          </a:p>
        </p:txBody>
      </p:sp>
      <p:pic>
        <p:nvPicPr>
          <p:cNvPr id="16" name="Picture 1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927" y="4855029"/>
            <a:ext cx="9144000" cy="2002971"/>
          </a:xfrm>
          <a:prstGeom prst="rect">
            <a:avLst/>
          </a:prstGeom>
        </p:spPr>
      </p:pic>
      <p:sp>
        <p:nvSpPr>
          <p:cNvPr id="4" name="Slide Number Placeholder 3"/>
          <p:cNvSpPr>
            <a:spLocks noGrp="1"/>
          </p:cNvSpPr>
          <p:nvPr>
            <p:ph type="sldNum" sz="quarter" idx="12"/>
          </p:nvPr>
        </p:nvSpPr>
        <p:spPr/>
        <p:txBody>
          <a:bodyPr/>
          <a:lstStyle/>
          <a:p>
            <a:fld id="{9648F39E-9C37-485F-AC97-16BB4BDF9F49}" type="slidenum">
              <a:rPr kumimoji="0" lang="en-US" smtClean="0"/>
              <a:t>9</a:t>
            </a:fld>
            <a:endParaRPr kumimoji="0" lang="en-US" dirty="0"/>
          </a:p>
        </p:txBody>
      </p:sp>
    </p:spTree>
    <p:extLst>
      <p:ext uri="{BB962C8B-B14F-4D97-AF65-F5344CB8AC3E}">
        <p14:creationId xmlns:p14="http://schemas.microsoft.com/office/powerpoint/2010/main" val="30764768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14859</TotalTime>
  <Words>2699</Words>
  <Application>Microsoft Office PowerPoint</Application>
  <PresentationFormat>On-screen Show (4:3)</PresentationFormat>
  <Paragraphs>421</Paragraphs>
  <Slides>24</Slides>
  <Notes>5</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24</vt:i4>
      </vt:variant>
    </vt:vector>
  </HeadingPairs>
  <TitlesOfParts>
    <vt:vector size="37" baseType="lpstr">
      <vt:lpstr>Arial Unicode MS</vt:lpstr>
      <vt:lpstr>Malgun Gothic Semilight</vt:lpstr>
      <vt:lpstr>Acumin Pro Condensed</vt:lpstr>
      <vt:lpstr>Arial</vt:lpstr>
      <vt:lpstr>Arial Narrow</vt:lpstr>
      <vt:lpstr>Calibri</vt:lpstr>
      <vt:lpstr>Calibri Light</vt:lpstr>
      <vt:lpstr>Century Gothic</vt:lpstr>
      <vt:lpstr>Georgia</vt:lpstr>
      <vt:lpstr>Myriad Pro</vt:lpstr>
      <vt:lpstr>Tahoma</vt:lpstr>
      <vt:lpstr>Times New Roman</vt:lpstr>
      <vt:lpstr>Office Theme</vt:lpstr>
      <vt:lpstr>PowerPoint Presentation</vt:lpstr>
      <vt:lpstr>Table of Contents</vt:lpstr>
      <vt:lpstr>Who We Are</vt:lpstr>
      <vt:lpstr>Who We Are-Industry Leaders</vt:lpstr>
      <vt:lpstr>Australian Client References</vt:lpstr>
      <vt:lpstr>Case Studies ASX Exchange</vt:lpstr>
      <vt:lpstr>Case Studies ASX Exchange</vt:lpstr>
      <vt:lpstr>Comprehensive IR and Research Platform </vt:lpstr>
      <vt:lpstr>Comprehensive IR and Research Platform (Cont.)</vt:lpstr>
      <vt:lpstr>TV and Digital Media Platform</vt:lpstr>
      <vt:lpstr>PowerPoint Presentation</vt:lpstr>
      <vt:lpstr>PowerPoint Presentation</vt:lpstr>
      <vt:lpstr>PowerPoint Presentation</vt:lpstr>
      <vt:lpstr>Digital Media Products </vt:lpstr>
      <vt:lpstr>R3D International CEO’s Book: Small Stocks, Big Money, published by largest educational book publisher in the world, Wiley </vt:lpstr>
      <vt:lpstr>Management &amp; BD-Key Players</vt:lpstr>
      <vt:lpstr>PowerPoint Presentation</vt:lpstr>
      <vt:lpstr>PowerPoint Presentation</vt:lpstr>
      <vt:lpstr>Strong Historical Performance and Stellar Client References</vt:lpstr>
      <vt:lpstr>Strong Historical Performance and Stellar Client References</vt:lpstr>
      <vt:lpstr>Strong Historical Performance and Stellar Client References</vt:lpstr>
      <vt:lpstr>Strong Historical Performance and Stellar Client References</vt:lpstr>
      <vt:lpstr>Program Recommendations</vt:lpstr>
      <vt:lpstr>Program Fees and Timing</vt:lpstr>
    </vt:vector>
  </TitlesOfParts>
  <Company>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Safe Harbor Statement</dc:title>
  <dc:creator>dave gentry</dc:creator>
  <cp:lastModifiedBy>Alan Bracamonte</cp:lastModifiedBy>
  <cp:revision>277</cp:revision>
  <cp:lastPrinted>2016-03-28T19:48:00Z</cp:lastPrinted>
  <dcterms:created xsi:type="dcterms:W3CDTF">2015-12-30T22:19:49Z</dcterms:created>
  <dcterms:modified xsi:type="dcterms:W3CDTF">2016-04-25T13:25:28Z</dcterms:modified>
</cp:coreProperties>
</file>